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4"/>
  </p:sldMasterIdLst>
  <p:notesMasterIdLst>
    <p:notesMasterId r:id="rId25"/>
  </p:notesMasterIdLst>
  <p:handoutMasterIdLst>
    <p:handoutMasterId r:id="rId26"/>
  </p:handoutMasterIdLst>
  <p:sldIdLst>
    <p:sldId id="256" r:id="rId5"/>
    <p:sldId id="272" r:id="rId6"/>
    <p:sldId id="269" r:id="rId7"/>
    <p:sldId id="297" r:id="rId8"/>
    <p:sldId id="322" r:id="rId9"/>
    <p:sldId id="261" r:id="rId10"/>
    <p:sldId id="288" r:id="rId11"/>
    <p:sldId id="321" r:id="rId12"/>
    <p:sldId id="260" r:id="rId13"/>
    <p:sldId id="309" r:id="rId14"/>
    <p:sldId id="294" r:id="rId15"/>
    <p:sldId id="268" r:id="rId16"/>
    <p:sldId id="311" r:id="rId17"/>
    <p:sldId id="274" r:id="rId18"/>
    <p:sldId id="275" r:id="rId19"/>
    <p:sldId id="323" r:id="rId20"/>
    <p:sldId id="277" r:id="rId21"/>
    <p:sldId id="283" r:id="rId22"/>
    <p:sldId id="289" r:id="rId23"/>
    <p:sldId id="284" r:id="rId24"/>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4C1B65-480B-4332-BEAF-0EF533697BB0}" v="48" dt="2025-06-30T09:07:00.1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216" autoAdjust="0"/>
  </p:normalViewPr>
  <p:slideViewPr>
    <p:cSldViewPr>
      <p:cViewPr varScale="1">
        <p:scale>
          <a:sx n="66" d="100"/>
          <a:sy n="66" d="100"/>
        </p:scale>
        <p:origin x="1304"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F5648D19-C297-0A63-F469-723D861470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27651" name="Rectangle 3">
            <a:extLst>
              <a:ext uri="{FF2B5EF4-FFF2-40B4-BE49-F238E27FC236}">
                <a16:creationId xmlns:a16="http://schemas.microsoft.com/office/drawing/2014/main" id="{383E8ACE-3B7B-11AB-FCFD-E914609387A2}"/>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27652" name="Rectangle 4">
            <a:extLst>
              <a:ext uri="{FF2B5EF4-FFF2-40B4-BE49-F238E27FC236}">
                <a16:creationId xmlns:a16="http://schemas.microsoft.com/office/drawing/2014/main" id="{F6E2B125-3C92-2EAE-29F2-B196D19F7F54}"/>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27653" name="Rectangle 5">
            <a:extLst>
              <a:ext uri="{FF2B5EF4-FFF2-40B4-BE49-F238E27FC236}">
                <a16:creationId xmlns:a16="http://schemas.microsoft.com/office/drawing/2014/main" id="{27BD887E-7CEF-D0E0-3AB2-1AC003C4B538}"/>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03A49409-9C1A-4EF1-922C-F19274E5C48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40C6DF-BA14-B074-9E0C-CD828F37E9D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Comic Sans MS" charset="0"/>
              </a:defRPr>
            </a:lvl1pPr>
          </a:lstStyle>
          <a:p>
            <a:pPr>
              <a:defRPr/>
            </a:pPr>
            <a:endParaRPr lang="en-US"/>
          </a:p>
        </p:txBody>
      </p:sp>
      <p:sp>
        <p:nvSpPr>
          <p:cNvPr id="3" name="Date Placeholder 2">
            <a:extLst>
              <a:ext uri="{FF2B5EF4-FFF2-40B4-BE49-F238E27FC236}">
                <a16:creationId xmlns:a16="http://schemas.microsoft.com/office/drawing/2014/main" id="{6C13D269-094A-31BA-C2A0-7B3B2773EF2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Comic Sans MS" charset="0"/>
              </a:defRPr>
            </a:lvl1pPr>
          </a:lstStyle>
          <a:p>
            <a:pPr>
              <a:defRPr/>
            </a:pPr>
            <a:fld id="{D0839941-9473-4593-A056-0CC9AFA21EA4}" type="datetimeFigureOut">
              <a:rPr lang="en-US"/>
              <a:pPr>
                <a:defRPr/>
              </a:pPr>
              <a:t>11/12/2025</a:t>
            </a:fld>
            <a:endParaRPr lang="en-US"/>
          </a:p>
        </p:txBody>
      </p:sp>
      <p:sp>
        <p:nvSpPr>
          <p:cNvPr id="4" name="Slide Image Placeholder 3">
            <a:extLst>
              <a:ext uri="{FF2B5EF4-FFF2-40B4-BE49-F238E27FC236}">
                <a16:creationId xmlns:a16="http://schemas.microsoft.com/office/drawing/2014/main" id="{F26A4288-A4EE-6F84-BEA4-D2AC17DD1893}"/>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82552793-527B-750E-6D7F-68AA7B55F355}"/>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A19A1DF-CDFD-14C5-81F0-129FF1C1C87D}"/>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Comic Sans MS" charset="0"/>
              </a:defRPr>
            </a:lvl1pPr>
          </a:lstStyle>
          <a:p>
            <a:pPr>
              <a:defRPr/>
            </a:pPr>
            <a:endParaRPr lang="en-US"/>
          </a:p>
        </p:txBody>
      </p:sp>
      <p:sp>
        <p:nvSpPr>
          <p:cNvPr id="7" name="Slide Number Placeholder 6">
            <a:extLst>
              <a:ext uri="{FF2B5EF4-FFF2-40B4-BE49-F238E27FC236}">
                <a16:creationId xmlns:a16="http://schemas.microsoft.com/office/drawing/2014/main" id="{AE5BC1BA-3AA0-0DCE-89F7-F60C23E07F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9F9B2C5-F891-4755-917D-13CD9557277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611F4F0-15C3-B489-D2EA-69EF9244E25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B8F2D48C-471C-C502-B3B2-E827A1E788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Mary Intros – AH Intro</a:t>
            </a:r>
          </a:p>
          <a:p>
            <a:r>
              <a:rPr lang="en-GB" altLang="en-US"/>
              <a:t>A lot to take in  - slides will be on our website</a:t>
            </a:r>
          </a:p>
        </p:txBody>
      </p:sp>
      <p:sp>
        <p:nvSpPr>
          <p:cNvPr id="9220" name="Slide Number Placeholder 3">
            <a:extLst>
              <a:ext uri="{FF2B5EF4-FFF2-40B4-BE49-F238E27FC236}">
                <a16:creationId xmlns:a16="http://schemas.microsoft.com/office/drawing/2014/main" id="{8F6C963A-74CB-B5F7-C4C9-5801BE4E23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4B70CB9-727D-4FB4-A8CB-DE123E42B055}" type="slidenum">
              <a:rPr lang="en-US" altLang="en-US" smtClean="0"/>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051889C0-5B72-8A67-8BF9-B307ECFCF2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8A194CA2-969F-B799-A02E-0D7E89B2454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Happy children make for good learners and collaborators.</a:t>
            </a:r>
          </a:p>
        </p:txBody>
      </p:sp>
      <p:sp>
        <p:nvSpPr>
          <p:cNvPr id="14340" name="Slide Number Placeholder 3">
            <a:extLst>
              <a:ext uri="{FF2B5EF4-FFF2-40B4-BE49-F238E27FC236}">
                <a16:creationId xmlns:a16="http://schemas.microsoft.com/office/drawing/2014/main" id="{FD452E89-63C3-1BCA-DB80-48958E47AB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ACC57E-4AA6-488E-9040-08DA5F0A9E1D}" type="slidenum">
              <a:rPr lang="en-US" altLang="en-US" smtClean="0"/>
              <a:pPr/>
              <a:t>3</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18771C61-BDC5-7503-E10A-7CBC67A737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664B0EA-7083-CDA2-A496-A7BD5C4AE3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Wendy</a:t>
            </a:r>
          </a:p>
        </p:txBody>
      </p:sp>
      <p:sp>
        <p:nvSpPr>
          <p:cNvPr id="32772" name="Slide Number Placeholder 3">
            <a:extLst>
              <a:ext uri="{FF2B5EF4-FFF2-40B4-BE49-F238E27FC236}">
                <a16:creationId xmlns:a16="http://schemas.microsoft.com/office/drawing/2014/main" id="{E1BCF366-313F-F2F5-778D-09C98D9869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D4203D3C-068E-4F7E-8B9C-2DAE9249F614}" type="slidenum">
              <a:rPr lang="en-GB" altLang="en-US" smtClean="0">
                <a:latin typeface="Times New Roman" panose="02020603050405020304" pitchFamily="18" charset="0"/>
                <a:ea typeface="MS PGothic" panose="020B0600070205080204" pitchFamily="34" charset="-128"/>
              </a:rPr>
              <a:pPr eaLnBrk="1" hangingPunct="1"/>
              <a:t>4</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DBFC5833-F85A-E59B-2DC7-A20400D267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06D60875-3774-87F9-5192-AA03DE2FEC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8916" name="Slide Number Placeholder 3">
            <a:extLst>
              <a:ext uri="{FF2B5EF4-FFF2-40B4-BE49-F238E27FC236}">
                <a16:creationId xmlns:a16="http://schemas.microsoft.com/office/drawing/2014/main" id="{24D4533C-330B-0A9A-27BA-A8C6764B34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AA1BD694-7ADA-416F-A2BB-AE10C6C0B5DB}" type="slidenum">
              <a:rPr lang="en-GB" altLang="en-US" smtClean="0">
                <a:latin typeface="Times New Roman" panose="02020603050405020304" pitchFamily="18" charset="0"/>
                <a:ea typeface="MS PGothic" panose="020B0600070205080204" pitchFamily="34" charset="-128"/>
              </a:rPr>
              <a:pPr eaLnBrk="1" hangingPunct="1"/>
              <a:t>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Books have been chosen to broaden reading diet. There is a mixture of classic texts, poetry, modern texts and non-fiction texts too. Hopefully something for everyone!</a:t>
            </a:r>
          </a:p>
          <a:p>
            <a:r>
              <a:rPr lang="en-GB" dirty="0"/>
              <a:t>Show parents an example of what the front of the reading records will look like.</a:t>
            </a:r>
          </a:p>
          <a:p>
            <a:r>
              <a:rPr lang="en-GB" dirty="0"/>
              <a:t>Remind parents that they can loan books from the library or buy them for their own book collection.</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34EB96CB-E683-4288-B92C-C1578E2479C3}" type="slidenum">
              <a:rPr kumimoji="0" lang="en-GB" sz="1200" b="0" i="0" u="none" strike="noStrike" kern="1200" cap="none" spc="0" normalizeH="0" baseline="0" noProof="0" smtClean="0">
                <a:ln>
                  <a:noFill/>
                </a:ln>
                <a:solidFill>
                  <a:prstClr val="black"/>
                </a:solidFill>
                <a:effectLst/>
                <a:uLnTx/>
                <a:uFillTx/>
                <a:latin typeface="Comic Sans MS" panose="030F0702030302020204"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708909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511E38F6-0ABC-2849-436B-B7DF625200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950E29D5-1252-86E6-45DC-CE92AF4BE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6868" name="Slide Number Placeholder 3">
            <a:extLst>
              <a:ext uri="{FF2B5EF4-FFF2-40B4-BE49-F238E27FC236}">
                <a16:creationId xmlns:a16="http://schemas.microsoft.com/office/drawing/2014/main" id="{A5DC3E5F-0768-0CE7-380F-B0FF68A23C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4357575A-5C28-43BD-81CC-C8F85FB7089B}" type="slidenum">
              <a:rPr lang="en-GB" altLang="en-US" smtClean="0">
                <a:latin typeface="Times New Roman" panose="02020603050405020304" pitchFamily="18" charset="0"/>
                <a:ea typeface="MS PGothic" panose="020B0600070205080204" pitchFamily="34" charset="-128"/>
              </a:rPr>
              <a:pPr eaLnBrk="1" hangingPunct="1"/>
              <a:t>10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F633AC4-EA45-AAE2-3B2A-7459692870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206B85E4-7A90-3E88-E29E-2BA6C69141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3012" name="Slide Number Placeholder 3">
            <a:extLst>
              <a:ext uri="{FF2B5EF4-FFF2-40B4-BE49-F238E27FC236}">
                <a16:creationId xmlns:a16="http://schemas.microsoft.com/office/drawing/2014/main" id="{BD00AE9E-E7E5-B995-F808-B93E453470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135DA034-03C0-4C53-B52C-2E68C91F49F6}" type="slidenum">
              <a:rPr lang="en-GB" altLang="en-US" smtClean="0">
                <a:latin typeface="Times New Roman" panose="02020603050405020304" pitchFamily="18" charset="0"/>
                <a:ea typeface="MS PGothic" panose="020B0600070205080204" pitchFamily="34" charset="-128"/>
              </a:rPr>
              <a:pPr eaLnBrk="1" hangingPunct="1"/>
              <a:t>11</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D2B0810-D947-CCAA-9203-2D3EB0F04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A7EB58C-CB5D-76B3-EBCA-49C46918AF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7412" name="Slide Number Placeholder 3">
            <a:extLst>
              <a:ext uri="{FF2B5EF4-FFF2-40B4-BE49-F238E27FC236}">
                <a16:creationId xmlns:a16="http://schemas.microsoft.com/office/drawing/2014/main" id="{4733AA3F-DF22-D3B3-6A2E-7751140C5B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9C07E4BA-863D-44F4-AE50-065BC7A50114}" type="slidenum">
              <a:rPr lang="en-GB" altLang="en-US" smtClean="0">
                <a:latin typeface="Times New Roman" panose="02020603050405020304" pitchFamily="18" charset="0"/>
                <a:ea typeface="MS PGothic" panose="020B0600070205080204" pitchFamily="34" charset="-128"/>
              </a:rPr>
              <a:pPr eaLnBrk="1" hangingPunct="1"/>
              <a:t>17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CCAC068-EDDA-24F1-184A-6895A964F8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39047C86-350F-CF6B-AAB8-CF73CA230E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25CF923C-CB7E-7431-6254-857B62AAD1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E8F7F04D-887C-4B00-A6EC-49E9EC1DE2E4}" type="slidenum">
              <a:rPr lang="en-GB" altLang="en-US" smtClean="0">
                <a:latin typeface="Times New Roman" panose="02020603050405020304" pitchFamily="18" charset="0"/>
                <a:ea typeface="MS PGothic" panose="020B0600070205080204" pitchFamily="34" charset="-128"/>
              </a:rPr>
              <a:pPr eaLnBrk="1" hangingPunct="1"/>
              <a:t>18</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0599822A-5857-F150-39FF-275DF62FED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C3C43BF-1258-C44F-3F0B-8BAC9B8EE3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Reading diary example.</a:t>
            </a:r>
          </a:p>
        </p:txBody>
      </p:sp>
      <p:sp>
        <p:nvSpPr>
          <p:cNvPr id="45060" name="Slide Number Placeholder 3">
            <a:extLst>
              <a:ext uri="{FF2B5EF4-FFF2-40B4-BE49-F238E27FC236}">
                <a16:creationId xmlns:a16="http://schemas.microsoft.com/office/drawing/2014/main" id="{FD0EF558-6CE1-489F-DCA1-2161A23A77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F92F0AEF-3352-4C3B-9AC4-0F354F892331}" type="slidenum">
              <a:rPr lang="en-GB" altLang="en-US" smtClean="0">
                <a:latin typeface="Times New Roman" panose="02020603050405020304" pitchFamily="18" charset="0"/>
                <a:ea typeface="MS PGothic" panose="020B0600070205080204" pitchFamily="34" charset="-128"/>
              </a:rPr>
              <a:pPr eaLnBrk="1" hangingPunct="1"/>
              <a:t>19</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FB2FFCE-C246-3FB8-B3A4-71014D71B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EF87318A-F245-CCD2-CCC7-91D9E0448B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2532" name="Slide Number Placeholder 3">
            <a:extLst>
              <a:ext uri="{FF2B5EF4-FFF2-40B4-BE49-F238E27FC236}">
                <a16:creationId xmlns:a16="http://schemas.microsoft.com/office/drawing/2014/main" id="{C4782554-D67F-2B72-0562-E8922555A9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B7C2623A-4353-4F63-9A0B-2AC32D1BA629}" type="slidenum">
              <a:rPr lang="en-GB" altLang="en-US" smtClean="0">
                <a:latin typeface="Times New Roman" panose="02020603050405020304" pitchFamily="18" charset="0"/>
                <a:ea typeface="MS PGothic" panose="020B0600070205080204" pitchFamily="34" charset="-128"/>
              </a:rPr>
              <a:pPr eaLnBrk="1" hangingPunct="1"/>
              <a:t>20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5">
            <a:extLst>
              <a:ext uri="{FF2B5EF4-FFF2-40B4-BE49-F238E27FC236}">
                <a16:creationId xmlns:a16="http://schemas.microsoft.com/office/drawing/2014/main" id="{E5E04EF9-594A-49BD-A349-3CEB8D347495}"/>
              </a:ext>
            </a:extLst>
          </p:cNvPr>
          <p:cNvGrpSpPr>
            <a:grpSpLocks/>
          </p:cNvGrpSpPr>
          <p:nvPr/>
        </p:nvGrpSpPr>
        <p:grpSpPr bwMode="auto">
          <a:xfrm>
            <a:off x="0" y="0"/>
            <a:ext cx="9144000" cy="6858000"/>
            <a:chOff x="0" y="0"/>
            <a:chExt cx="9144000" cy="6858000"/>
          </a:xfrm>
        </p:grpSpPr>
        <p:sp>
          <p:nvSpPr>
            <p:cNvPr id="5" name="Rectangle 4">
              <a:extLst>
                <a:ext uri="{FF2B5EF4-FFF2-40B4-BE49-F238E27FC236}">
                  <a16:creationId xmlns:a16="http://schemas.microsoft.com/office/drawing/2014/main" id="{626D6B13-17F5-8895-D0B6-5C7FDB942B6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7F36F6EE-45C6-040E-96E2-9FAF579E9D43}"/>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17">
            <a:extLst>
              <a:ext uri="{FF2B5EF4-FFF2-40B4-BE49-F238E27FC236}">
                <a16:creationId xmlns:a16="http://schemas.microsoft.com/office/drawing/2014/main" id="{AA631CAA-3517-B5E6-75F3-A6D03D2A2E17}"/>
              </a:ext>
            </a:extLst>
          </p:cNvPr>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A364139E-4BF2-7729-DE3C-CB72CE8DA747}"/>
              </a:ext>
            </a:extLst>
          </p:cNvPr>
          <p:cNvSpPr/>
          <p:nvPr/>
        </p:nvSpPr>
        <p:spPr>
          <a:xfrm>
            <a:off x="990600" y="1017588"/>
            <a:ext cx="7178675" cy="4830762"/>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463EB30F-6EF5-6FA1-D30A-32F161A57A49}"/>
              </a:ext>
            </a:extLst>
          </p:cNvPr>
          <p:cNvSpPr/>
          <p:nvPr/>
        </p:nvSpPr>
        <p:spPr>
          <a:xfrm>
            <a:off x="990600" y="1009650"/>
            <a:ext cx="7180263" cy="4832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2" descr="C:\Users\Administrator\Desktop\Pushpin Dev\Assets\pushpinLeft.png">
            <a:extLst>
              <a:ext uri="{FF2B5EF4-FFF2-40B4-BE49-F238E27FC236}">
                <a16:creationId xmlns:a16="http://schemas.microsoft.com/office/drawing/2014/main" id="{236EA3FD-7392-C299-7952-36E90A4E8E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769938" y="701675"/>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Administrator\Desktop\Pushpin Dev\Assets\pushpinLeft.png">
            <a:extLst>
              <a:ext uri="{FF2B5EF4-FFF2-40B4-BE49-F238E27FC236}">
                <a16:creationId xmlns:a16="http://schemas.microsoft.com/office/drawing/2014/main" id="{77F7994D-F8B1-9B60-11DC-E53D0B759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7854950" y="749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Date Placeholder 3">
            <a:extLst>
              <a:ext uri="{FF2B5EF4-FFF2-40B4-BE49-F238E27FC236}">
                <a16:creationId xmlns:a16="http://schemas.microsoft.com/office/drawing/2014/main" id="{06FF56ED-5ADC-989E-A3EF-EBF590609713}"/>
              </a:ext>
            </a:extLst>
          </p:cNvPr>
          <p:cNvSpPr>
            <a:spLocks noGrp="1"/>
          </p:cNvSpPr>
          <p:nvPr>
            <p:ph type="dt" sz="half" idx="10"/>
          </p:nvPr>
        </p:nvSpPr>
        <p:spPr>
          <a:xfrm>
            <a:off x="6770688" y="5357813"/>
            <a:ext cx="1214437" cy="365125"/>
          </a:xfrm>
        </p:spPr>
        <p:txBody>
          <a:bodyPr/>
          <a:lstStyle>
            <a:lvl1pPr>
              <a:defRPr/>
            </a:lvl1pPr>
          </a:lstStyle>
          <a:p>
            <a:pPr>
              <a:defRPr/>
            </a:pPr>
            <a:endParaRPr lang="en-GB"/>
          </a:p>
        </p:txBody>
      </p:sp>
      <p:sp>
        <p:nvSpPr>
          <p:cNvPr id="13" name="Footer Placeholder 4">
            <a:extLst>
              <a:ext uri="{FF2B5EF4-FFF2-40B4-BE49-F238E27FC236}">
                <a16:creationId xmlns:a16="http://schemas.microsoft.com/office/drawing/2014/main" id="{2A0754D5-BD69-0FCD-15D1-066F79DAF22D}"/>
              </a:ext>
            </a:extLst>
          </p:cNvPr>
          <p:cNvSpPr>
            <a:spLocks noGrp="1"/>
          </p:cNvSpPr>
          <p:nvPr>
            <p:ph type="ftr" sz="quarter" idx="11"/>
          </p:nvPr>
        </p:nvSpPr>
        <p:spPr>
          <a:xfrm>
            <a:off x="1174750" y="5357813"/>
            <a:ext cx="5033963" cy="365125"/>
          </a:xfrm>
        </p:spPr>
        <p:txBody>
          <a:bodyPr/>
          <a:lstStyle>
            <a:lvl1pPr>
              <a:defRPr/>
            </a:lvl1pPr>
          </a:lstStyle>
          <a:p>
            <a:pPr>
              <a:defRPr/>
            </a:pPr>
            <a:endParaRPr lang="en-GB"/>
          </a:p>
        </p:txBody>
      </p:sp>
      <p:sp>
        <p:nvSpPr>
          <p:cNvPr id="14" name="Slide Number Placeholder 5">
            <a:extLst>
              <a:ext uri="{FF2B5EF4-FFF2-40B4-BE49-F238E27FC236}">
                <a16:creationId xmlns:a16="http://schemas.microsoft.com/office/drawing/2014/main" id="{68FB8520-FB94-3B8C-414D-309E4CDE1F65}"/>
              </a:ext>
            </a:extLst>
          </p:cNvPr>
          <p:cNvSpPr>
            <a:spLocks noGrp="1"/>
          </p:cNvSpPr>
          <p:nvPr>
            <p:ph type="sldNum" sz="quarter" idx="12"/>
          </p:nvPr>
        </p:nvSpPr>
        <p:spPr>
          <a:xfrm>
            <a:off x="6213475" y="5357813"/>
            <a:ext cx="554038" cy="365125"/>
          </a:xfrm>
        </p:spPr>
        <p:txBody>
          <a:bodyPr/>
          <a:lstStyle>
            <a:lvl1pPr algn="ctr">
              <a:defRPr/>
            </a:lvl1pPr>
          </a:lstStyle>
          <a:p>
            <a:pPr>
              <a:defRPr/>
            </a:pPr>
            <a:fld id="{03323DFB-BF25-43CD-A931-49005D45C77D}" type="slidenum">
              <a:rPr lang="en-GB" altLang="en-US"/>
              <a:pPr>
                <a:defRPr/>
              </a:pPr>
              <a:t>‹#›</a:t>
            </a:fld>
            <a:endParaRPr lang="en-GB" altLang="en-US"/>
          </a:p>
        </p:txBody>
      </p:sp>
    </p:spTree>
    <p:extLst>
      <p:ext uri="{BB962C8B-B14F-4D97-AF65-F5344CB8AC3E}">
        <p14:creationId xmlns:p14="http://schemas.microsoft.com/office/powerpoint/2010/main" val="3992139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C6F2CE-E066-8824-87A9-9010F47D950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A1E3548-4DDA-3772-BB50-874C42E298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9E192BB-9F7D-0687-88E3-14F9FB863F71}"/>
              </a:ext>
            </a:extLst>
          </p:cNvPr>
          <p:cNvSpPr>
            <a:spLocks noGrp="1"/>
          </p:cNvSpPr>
          <p:nvPr>
            <p:ph type="sldNum" sz="quarter" idx="12"/>
          </p:nvPr>
        </p:nvSpPr>
        <p:spPr/>
        <p:txBody>
          <a:bodyPr/>
          <a:lstStyle>
            <a:lvl1pPr>
              <a:defRPr/>
            </a:lvl1pPr>
          </a:lstStyle>
          <a:p>
            <a:pPr>
              <a:defRPr/>
            </a:pPr>
            <a:fld id="{84E62400-A177-4987-8789-996594C7EF94}" type="slidenum">
              <a:rPr lang="en-GB" altLang="en-US"/>
              <a:pPr>
                <a:defRPr/>
              </a:pPr>
              <a:t>‹#›</a:t>
            </a:fld>
            <a:endParaRPr lang="en-GB" altLang="en-US"/>
          </a:p>
        </p:txBody>
      </p:sp>
    </p:spTree>
    <p:extLst>
      <p:ext uri="{BB962C8B-B14F-4D97-AF65-F5344CB8AC3E}">
        <p14:creationId xmlns:p14="http://schemas.microsoft.com/office/powerpoint/2010/main" val="7728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B08746-84B8-B77D-6748-86C39E52FBE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97A70D3-C1E4-E731-801E-4B4E577A898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A5A07F9-AD52-53C4-2527-48D6826707DD}"/>
              </a:ext>
            </a:extLst>
          </p:cNvPr>
          <p:cNvSpPr>
            <a:spLocks noGrp="1"/>
          </p:cNvSpPr>
          <p:nvPr>
            <p:ph type="sldNum" sz="quarter" idx="12"/>
          </p:nvPr>
        </p:nvSpPr>
        <p:spPr/>
        <p:txBody>
          <a:bodyPr/>
          <a:lstStyle>
            <a:lvl1pPr>
              <a:defRPr/>
            </a:lvl1pPr>
          </a:lstStyle>
          <a:p>
            <a:pPr>
              <a:defRPr/>
            </a:pPr>
            <a:fld id="{7B11E9B1-F76C-42BA-8A02-0427F928F766}" type="slidenum">
              <a:rPr lang="en-GB" altLang="en-US"/>
              <a:pPr>
                <a:defRPr/>
              </a:pPr>
              <a:t>‹#›</a:t>
            </a:fld>
            <a:endParaRPr lang="en-GB" altLang="en-US"/>
          </a:p>
        </p:txBody>
      </p:sp>
    </p:spTree>
    <p:extLst>
      <p:ext uri="{BB962C8B-B14F-4D97-AF65-F5344CB8AC3E}">
        <p14:creationId xmlns:p14="http://schemas.microsoft.com/office/powerpoint/2010/main" val="2698597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CD13DDB9-8655-3477-953F-157818831B18}"/>
              </a:ext>
            </a:extLst>
          </p:cNvPr>
          <p:cNvSpPr>
            <a:spLocks noGrp="1"/>
          </p:cNvSpPr>
          <p:nvPr>
            <p:ph type="dt" sz="half" idx="15"/>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CBDC3543-31FD-2A1C-24A6-05082FE23D91}"/>
              </a:ext>
            </a:extLst>
          </p:cNvPr>
          <p:cNvSpPr>
            <a:spLocks noGrp="1"/>
          </p:cNvSpPr>
          <p:nvPr>
            <p:ph type="ftr" sz="quarter" idx="16"/>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2672545-F8E6-7F87-AD21-31B3B9BA53A7}"/>
              </a:ext>
            </a:extLst>
          </p:cNvPr>
          <p:cNvSpPr>
            <a:spLocks noGrp="1"/>
          </p:cNvSpPr>
          <p:nvPr>
            <p:ph type="sldNum" sz="quarter" idx="17"/>
          </p:nvPr>
        </p:nvSpPr>
        <p:spPr/>
        <p:txBody>
          <a:bodyPr/>
          <a:lstStyle>
            <a:lvl1pPr>
              <a:defRPr/>
            </a:lvl1pPr>
          </a:lstStyle>
          <a:p>
            <a:pPr>
              <a:defRPr/>
            </a:pPr>
            <a:fld id="{AB8CE760-4D25-46F4-8BA9-D0A2B0BF6046}" type="slidenum">
              <a:rPr lang="en-GB" altLang="en-US"/>
              <a:pPr>
                <a:defRPr/>
              </a:pPr>
              <a:t>‹#›</a:t>
            </a:fld>
            <a:endParaRPr lang="en-GB" altLang="en-US"/>
          </a:p>
        </p:txBody>
      </p:sp>
    </p:spTree>
    <p:extLst>
      <p:ext uri="{BB962C8B-B14F-4D97-AF65-F5344CB8AC3E}">
        <p14:creationId xmlns:p14="http://schemas.microsoft.com/office/powerpoint/2010/main" val="2786800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159AB5-F6AE-439F-5C5D-B3AA549615C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6A944C62-2E05-ACB4-6540-83BF0CFB0E3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781C4D3-B563-D55C-D456-2D762EE0807E}"/>
              </a:ext>
            </a:extLst>
          </p:cNvPr>
          <p:cNvSpPr>
            <a:spLocks noGrp="1"/>
          </p:cNvSpPr>
          <p:nvPr>
            <p:ph type="sldNum" sz="quarter" idx="17"/>
          </p:nvPr>
        </p:nvSpPr>
        <p:spPr/>
        <p:txBody>
          <a:bodyPr/>
          <a:lstStyle>
            <a:lvl1pPr>
              <a:defRPr/>
            </a:lvl1pPr>
          </a:lstStyle>
          <a:p>
            <a:pPr>
              <a:defRPr/>
            </a:pPr>
            <a:fld id="{20D38B02-5B2E-4E68-9850-A5C247DD70CC}" type="slidenum">
              <a:rPr lang="en-GB" altLang="en-US"/>
              <a:pPr>
                <a:defRPr/>
              </a:pPr>
              <a:t>‹#›</a:t>
            </a:fld>
            <a:endParaRPr lang="en-GB" altLang="en-US"/>
          </a:p>
        </p:txBody>
      </p:sp>
    </p:spTree>
    <p:extLst>
      <p:ext uri="{BB962C8B-B14F-4D97-AF65-F5344CB8AC3E}">
        <p14:creationId xmlns:p14="http://schemas.microsoft.com/office/powerpoint/2010/main" val="229364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0413929-4879-CA5F-FC2E-0EFF51CEB1DE}"/>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6E8687EC-1979-D9AA-D8DF-78260EDC7A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80836BF-B5C2-1835-56A0-6CE0F9FDD28A}"/>
              </a:ext>
            </a:extLst>
          </p:cNvPr>
          <p:cNvSpPr>
            <a:spLocks noGrp="1"/>
          </p:cNvSpPr>
          <p:nvPr>
            <p:ph type="sldNum" sz="quarter" idx="12"/>
          </p:nvPr>
        </p:nvSpPr>
        <p:spPr/>
        <p:txBody>
          <a:bodyPr/>
          <a:lstStyle>
            <a:lvl1pPr>
              <a:defRPr/>
            </a:lvl1pPr>
          </a:lstStyle>
          <a:p>
            <a:pPr>
              <a:defRPr/>
            </a:pPr>
            <a:fld id="{35D6E04A-AB77-4CF5-AD33-4716EC70231F}" type="slidenum">
              <a:rPr lang="en-GB" altLang="en-US"/>
              <a:pPr>
                <a:defRPr/>
              </a:pPr>
              <a:t>‹#›</a:t>
            </a:fld>
            <a:endParaRPr lang="en-GB" altLang="en-US"/>
          </a:p>
        </p:txBody>
      </p:sp>
    </p:spTree>
    <p:extLst>
      <p:ext uri="{BB962C8B-B14F-4D97-AF65-F5344CB8AC3E}">
        <p14:creationId xmlns:p14="http://schemas.microsoft.com/office/powerpoint/2010/main" val="1816931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DA1A64-9252-127D-04B4-A56849A00ADE}"/>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7BF6D456-C854-26C6-DA26-D17B7EEBFE3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588242D-CE26-0246-86FF-985CC52778F3}"/>
              </a:ext>
            </a:extLst>
          </p:cNvPr>
          <p:cNvSpPr>
            <a:spLocks noGrp="1"/>
          </p:cNvSpPr>
          <p:nvPr>
            <p:ph type="sldNum" sz="quarter" idx="12"/>
          </p:nvPr>
        </p:nvSpPr>
        <p:spPr/>
        <p:txBody>
          <a:bodyPr/>
          <a:lstStyle>
            <a:lvl1pPr>
              <a:defRPr/>
            </a:lvl1pPr>
          </a:lstStyle>
          <a:p>
            <a:pPr>
              <a:defRPr/>
            </a:pPr>
            <a:fld id="{CEB5CDCA-B849-4671-A91F-EED20DAB6870}" type="slidenum">
              <a:rPr lang="en-GB" altLang="en-US"/>
              <a:pPr>
                <a:defRPr/>
              </a:pPr>
              <a:t>‹#›</a:t>
            </a:fld>
            <a:endParaRPr lang="en-GB" altLang="en-US"/>
          </a:p>
        </p:txBody>
      </p:sp>
    </p:spTree>
    <p:extLst>
      <p:ext uri="{BB962C8B-B14F-4D97-AF65-F5344CB8AC3E}">
        <p14:creationId xmlns:p14="http://schemas.microsoft.com/office/powerpoint/2010/main" val="4024843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D91F885C-F8D9-496B-9A00-E6D530F752CB}"/>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63C27CDF-563C-30A5-100E-52A2667852FB}"/>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7B44C462-8A35-8A88-0BC4-17CA0AF09445}"/>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115DAB38-6E07-55F7-376C-8468FA562C4E}"/>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BCC3EF4A-290C-511D-CE41-C23BDBFE0818}"/>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31EE1872-1C56-C8E4-7214-B5A63A62C0E1}"/>
              </a:ext>
            </a:extLst>
          </p:cNvPr>
          <p:cNvSpPr/>
          <p:nvPr/>
        </p:nvSpPr>
        <p:spPr>
          <a:xfrm rot="60000">
            <a:off x="4471988" y="603250"/>
            <a:ext cx="3787775"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DC3D881F-04A2-9A73-A916-7BF5AA93B324}"/>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1B80E04D-87E1-2EDD-3091-9438378FAA60}"/>
              </a:ext>
            </a:extLst>
          </p:cNvPr>
          <p:cNvSpPr/>
          <p:nvPr/>
        </p:nvSpPr>
        <p:spPr>
          <a:xfrm rot="21540000">
            <a:off x="749300" y="576263"/>
            <a:ext cx="3789363"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5FF81F98-C85F-F453-1C03-E1C062965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364A0F91-5E0F-FA22-C1AB-B1B6DD9E0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EBEA7EAA-C16C-5CD1-5470-44252E50DA90}"/>
              </a:ext>
            </a:extLst>
          </p:cNvPr>
          <p:cNvSpPr>
            <a:spLocks noGrp="1"/>
          </p:cNvSpPr>
          <p:nvPr>
            <p:ph type="dt" sz="half" idx="10"/>
          </p:nvPr>
        </p:nvSpPr>
        <p:spPr>
          <a:xfrm rot="60000">
            <a:off x="6342063" y="5886450"/>
            <a:ext cx="1212850"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9277837B-995F-C25B-8ABD-FD3998A15A26}"/>
              </a:ext>
            </a:extLst>
          </p:cNvPr>
          <p:cNvSpPr>
            <a:spLocks noGrp="1"/>
          </p:cNvSpPr>
          <p:nvPr>
            <p:ph type="ftr" sz="quarter" idx="11"/>
          </p:nvPr>
        </p:nvSpPr>
        <p:spPr>
          <a:xfrm rot="21540000">
            <a:off x="914400" y="5829300"/>
            <a:ext cx="35226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7336F536-C061-A546-5BB0-0401AC40FCAD}"/>
              </a:ext>
            </a:extLst>
          </p:cNvPr>
          <p:cNvSpPr>
            <a:spLocks noGrp="1"/>
          </p:cNvSpPr>
          <p:nvPr>
            <p:ph type="sldNum" sz="quarter" idx="12"/>
          </p:nvPr>
        </p:nvSpPr>
        <p:spPr>
          <a:xfrm rot="60000">
            <a:off x="7558088" y="5897563"/>
            <a:ext cx="554037" cy="365125"/>
          </a:xfrm>
        </p:spPr>
        <p:txBody>
          <a:bodyPr/>
          <a:lstStyle>
            <a:lvl1pPr>
              <a:defRPr/>
            </a:lvl1pPr>
          </a:lstStyle>
          <a:p>
            <a:pPr>
              <a:defRPr/>
            </a:pPr>
            <a:fld id="{79C62C28-7030-49A5-BB5F-FA0E58887C0B}" type="slidenum">
              <a:rPr lang="en-GB" altLang="en-US"/>
              <a:pPr>
                <a:defRPr/>
              </a:pPr>
              <a:t>‹#›</a:t>
            </a:fld>
            <a:endParaRPr lang="en-GB" altLang="en-US"/>
          </a:p>
        </p:txBody>
      </p:sp>
    </p:spTree>
    <p:extLst>
      <p:ext uri="{BB962C8B-B14F-4D97-AF65-F5344CB8AC3E}">
        <p14:creationId xmlns:p14="http://schemas.microsoft.com/office/powerpoint/2010/main" val="217770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80EDE097-E30B-97AF-5FAC-08B49A37445F}"/>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3FA8CAE2-E83E-11E8-1571-7FF2C2149CE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534DC0A1-E9C8-AB13-F392-FC11D83CA43B}"/>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0FD5BFDC-D8A2-9B41-EF4E-4F6B95635429}"/>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4B11575-EFB6-2015-E105-AC223C0B6122}"/>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B3A484F4-9F12-F298-C6E6-8D3A292A8B25}"/>
              </a:ext>
            </a:extLst>
          </p:cNvPr>
          <p:cNvSpPr/>
          <p:nvPr/>
        </p:nvSpPr>
        <p:spPr>
          <a:xfrm rot="21540000">
            <a:off x="744538" y="576263"/>
            <a:ext cx="3789362"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C3878C34-8D64-6C2F-B835-72D3025ACC96}"/>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607470EC-4AE7-ECDA-4EA3-61A6606BF022}"/>
              </a:ext>
            </a:extLst>
          </p:cNvPr>
          <p:cNvSpPr/>
          <p:nvPr/>
        </p:nvSpPr>
        <p:spPr>
          <a:xfrm rot="60000">
            <a:off x="4464050" y="603250"/>
            <a:ext cx="3789363"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C5D7C3AA-0188-4322-4CF1-D44EE2887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E96ED593-9E3A-3BEF-953D-852CEC1F8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C819BA2B-DF18-7E5C-4491-77768DADF69E}"/>
              </a:ext>
            </a:extLst>
          </p:cNvPr>
          <p:cNvSpPr>
            <a:spLocks noGrp="1"/>
          </p:cNvSpPr>
          <p:nvPr>
            <p:ph type="dt" sz="half" idx="10"/>
          </p:nvPr>
        </p:nvSpPr>
        <p:spPr>
          <a:xfrm rot="60000">
            <a:off x="6345238" y="5888038"/>
            <a:ext cx="1214437"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2AFD7845-D7CC-F23C-6EFB-76FF2F54C0FC}"/>
              </a:ext>
            </a:extLst>
          </p:cNvPr>
          <p:cNvSpPr>
            <a:spLocks noGrp="1"/>
          </p:cNvSpPr>
          <p:nvPr>
            <p:ph type="ftr" sz="quarter" idx="11"/>
          </p:nvPr>
        </p:nvSpPr>
        <p:spPr>
          <a:xfrm rot="21540000">
            <a:off x="914400" y="5830888"/>
            <a:ext cx="33194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2D5237BA-4F26-90E3-94C6-DF56E051FC32}"/>
              </a:ext>
            </a:extLst>
          </p:cNvPr>
          <p:cNvSpPr>
            <a:spLocks noGrp="1"/>
          </p:cNvSpPr>
          <p:nvPr>
            <p:ph type="sldNum" sz="quarter" idx="12"/>
          </p:nvPr>
        </p:nvSpPr>
        <p:spPr>
          <a:xfrm rot="60000">
            <a:off x="7562850" y="5900738"/>
            <a:ext cx="554038" cy="365125"/>
          </a:xfrm>
        </p:spPr>
        <p:txBody>
          <a:bodyPr/>
          <a:lstStyle>
            <a:lvl1pPr>
              <a:defRPr/>
            </a:lvl1pPr>
          </a:lstStyle>
          <a:p>
            <a:pPr>
              <a:defRPr/>
            </a:pPr>
            <a:fld id="{81090758-426A-40BF-B384-41B0BE887A27}" type="slidenum">
              <a:rPr lang="en-GB" altLang="en-US"/>
              <a:pPr>
                <a:defRPr/>
              </a:pPr>
              <a:t>‹#›</a:t>
            </a:fld>
            <a:endParaRPr lang="en-GB" altLang="en-US"/>
          </a:p>
        </p:txBody>
      </p:sp>
    </p:spTree>
    <p:extLst>
      <p:ext uri="{BB962C8B-B14F-4D97-AF65-F5344CB8AC3E}">
        <p14:creationId xmlns:p14="http://schemas.microsoft.com/office/powerpoint/2010/main" val="254569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A5A2C3-5E52-B7A0-0451-AC3849B3D8A9}"/>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10A69476-4405-142A-0276-F3D643D4A9D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2A94EA2-BAA1-C4D2-DA6C-C7EACBEEB98A}"/>
              </a:ext>
            </a:extLst>
          </p:cNvPr>
          <p:cNvSpPr>
            <a:spLocks noGrp="1"/>
          </p:cNvSpPr>
          <p:nvPr>
            <p:ph type="sldNum" sz="quarter" idx="12"/>
          </p:nvPr>
        </p:nvSpPr>
        <p:spPr/>
        <p:txBody>
          <a:bodyPr/>
          <a:lstStyle>
            <a:lvl1pPr>
              <a:defRPr/>
            </a:lvl1pPr>
          </a:lstStyle>
          <a:p>
            <a:pPr>
              <a:defRPr/>
            </a:pPr>
            <a:fld id="{D703FAF4-2121-439A-91CE-61A72E5DB82A}" type="slidenum">
              <a:rPr lang="en-GB" altLang="en-US"/>
              <a:pPr>
                <a:defRPr/>
              </a:pPr>
              <a:t>‹#›</a:t>
            </a:fld>
            <a:endParaRPr lang="en-GB" altLang="en-US"/>
          </a:p>
        </p:txBody>
      </p:sp>
    </p:spTree>
    <p:extLst>
      <p:ext uri="{BB962C8B-B14F-4D97-AF65-F5344CB8AC3E}">
        <p14:creationId xmlns:p14="http://schemas.microsoft.com/office/powerpoint/2010/main" val="353600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A4600D-3295-5A45-9E86-020E14679737}"/>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5D55119-8CC8-E006-C950-C74EE46E4C9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A5DB7F3-C483-93CF-BC16-332C049766FF}"/>
              </a:ext>
            </a:extLst>
          </p:cNvPr>
          <p:cNvSpPr>
            <a:spLocks noGrp="1"/>
          </p:cNvSpPr>
          <p:nvPr>
            <p:ph type="sldNum" sz="quarter" idx="12"/>
          </p:nvPr>
        </p:nvSpPr>
        <p:spPr/>
        <p:txBody>
          <a:bodyPr/>
          <a:lstStyle>
            <a:lvl1pPr>
              <a:defRPr/>
            </a:lvl1pPr>
          </a:lstStyle>
          <a:p>
            <a:pPr>
              <a:defRPr/>
            </a:pPr>
            <a:fld id="{0A3F9767-EE8A-4408-8EFC-CD0C5E1AF2CB}" type="slidenum">
              <a:rPr lang="en-GB" altLang="en-US"/>
              <a:pPr>
                <a:defRPr/>
              </a:pPr>
              <a:t>‹#›</a:t>
            </a:fld>
            <a:endParaRPr lang="en-GB" altLang="en-US"/>
          </a:p>
        </p:txBody>
      </p:sp>
    </p:spTree>
    <p:extLst>
      <p:ext uri="{BB962C8B-B14F-4D97-AF65-F5344CB8AC3E}">
        <p14:creationId xmlns:p14="http://schemas.microsoft.com/office/powerpoint/2010/main" val="4009648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6418F3-3C9F-4D0A-BBC6-5544A35C8069}" type="datetimeFigureOut">
              <a:rPr lang="en-GB" smtClean="0"/>
              <a:t>12/11/2025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98EA5C-A10C-49F0-963F-12064F66C5CD}"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544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grpSp>
        <p:nvGrpSpPr>
          <p:cNvPr id="1026" name="Group 15">
            <a:extLst>
              <a:ext uri="{FF2B5EF4-FFF2-40B4-BE49-F238E27FC236}">
                <a16:creationId xmlns:a16="http://schemas.microsoft.com/office/drawing/2014/main" id="{00CAD7C2-CA6A-B995-33EB-4B1C72BDD410}"/>
              </a:ext>
            </a:extLst>
          </p:cNvPr>
          <p:cNvGrpSpPr>
            <a:grpSpLocks/>
          </p:cNvGrpSpPr>
          <p:nvPr/>
        </p:nvGrpSpPr>
        <p:grpSpPr bwMode="auto">
          <a:xfrm>
            <a:off x="0" y="0"/>
            <a:ext cx="9144000" cy="6858000"/>
            <a:chOff x="0" y="0"/>
            <a:chExt cx="9144000" cy="6858000"/>
          </a:xfrm>
        </p:grpSpPr>
        <p:sp>
          <p:nvSpPr>
            <p:cNvPr id="8" name="Rectangle 7">
              <a:extLst>
                <a:ext uri="{FF2B5EF4-FFF2-40B4-BE49-F238E27FC236}">
                  <a16:creationId xmlns:a16="http://schemas.microsoft.com/office/drawing/2014/main" id="{C18B57F8-4CBD-A75A-DA8A-936360C08D3E}"/>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1228091-7E68-3C1D-1A5F-716D6F416AA6}"/>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 name="Freeform 9">
            <a:extLst>
              <a:ext uri="{FF2B5EF4-FFF2-40B4-BE49-F238E27FC236}">
                <a16:creationId xmlns:a16="http://schemas.microsoft.com/office/drawing/2014/main" id="{0A8CEFC0-9AD3-2089-0884-0213E0FBF226}"/>
              </a:ext>
            </a:extLst>
          </p:cNvPr>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3982EDEE-6597-F007-0366-6976BC61FA5C}"/>
              </a:ext>
            </a:extLst>
          </p:cNvPr>
          <p:cNvSpPr/>
          <p:nvPr/>
        </p:nvSpPr>
        <p:spPr>
          <a:xfrm>
            <a:off x="731838" y="574675"/>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FE1A3238-5761-E483-6426-57B3C6C779EC}"/>
              </a:ext>
            </a:extLst>
          </p:cNvPr>
          <p:cNvSpPr/>
          <p:nvPr/>
        </p:nvSpPr>
        <p:spPr>
          <a:xfrm>
            <a:off x="731838" y="576263"/>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32" name="Picture 2" descr="C:\Users\Administrator\Desktop\Pushpin Dev\Assets\pushpinLeft.png">
            <a:extLst>
              <a:ext uri="{FF2B5EF4-FFF2-40B4-BE49-F238E27FC236}">
                <a16:creationId xmlns:a16="http://schemas.microsoft.com/office/drawing/2014/main" id="{7FB9AFD0-5E65-F4B5-624E-146EBFDEA7E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1435684">
            <a:off x="544513" y="273050"/>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2" descr="C:\Users\Administrator\Desktop\Pushpin Dev\Assets\pushpinLeft.png">
            <a:extLst>
              <a:ext uri="{FF2B5EF4-FFF2-40B4-BE49-F238E27FC236}">
                <a16:creationId xmlns:a16="http://schemas.microsoft.com/office/drawing/2014/main" id="{60B70A80-ECD9-15F6-74B6-C027C5BD6FC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4096196">
            <a:off x="8115300" y="29845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itle Placeholder 1">
            <a:extLst>
              <a:ext uri="{FF2B5EF4-FFF2-40B4-BE49-F238E27FC236}">
                <a16:creationId xmlns:a16="http://schemas.microsoft.com/office/drawing/2014/main" id="{98F2F5ED-9AB8-8F35-1D4E-A722FBDD8753}"/>
              </a:ext>
            </a:extLst>
          </p:cNvPr>
          <p:cNvSpPr>
            <a:spLocks noGrp="1"/>
          </p:cNvSpPr>
          <p:nvPr>
            <p:ph type="title"/>
          </p:nvPr>
        </p:nvSpPr>
        <p:spPr bwMode="auto">
          <a:xfrm>
            <a:off x="1095375" y="817563"/>
            <a:ext cx="69643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5" name="Text Placeholder 2">
            <a:extLst>
              <a:ext uri="{FF2B5EF4-FFF2-40B4-BE49-F238E27FC236}">
                <a16:creationId xmlns:a16="http://schemas.microsoft.com/office/drawing/2014/main" id="{1A931E56-A7F0-751A-C5F5-15D1B8C65C57}"/>
              </a:ext>
            </a:extLst>
          </p:cNvPr>
          <p:cNvSpPr>
            <a:spLocks noGrp="1"/>
          </p:cNvSpPr>
          <p:nvPr>
            <p:ph type="body" idx="1"/>
          </p:nvPr>
        </p:nvSpPr>
        <p:spPr bwMode="auto">
          <a:xfrm>
            <a:off x="1463675" y="2119313"/>
            <a:ext cx="6196013"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F725948-3B5B-9DAD-12E2-93D5CBE02AFC}"/>
              </a:ext>
            </a:extLst>
          </p:cNvPr>
          <p:cNvSpPr>
            <a:spLocks noGrp="1"/>
          </p:cNvSpPr>
          <p:nvPr>
            <p:ph type="dt" sz="half" idx="2"/>
          </p:nvPr>
        </p:nvSpPr>
        <p:spPr>
          <a:xfrm>
            <a:off x="6454775" y="5808663"/>
            <a:ext cx="1212850"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pPr>
              <a:defRPr/>
            </a:pPr>
            <a:endParaRPr lang="en-GB"/>
          </a:p>
        </p:txBody>
      </p:sp>
      <p:sp>
        <p:nvSpPr>
          <p:cNvPr id="5" name="Footer Placeholder 4">
            <a:extLst>
              <a:ext uri="{FF2B5EF4-FFF2-40B4-BE49-F238E27FC236}">
                <a16:creationId xmlns:a16="http://schemas.microsoft.com/office/drawing/2014/main" id="{260A5E75-1090-D748-6CC5-5147A9BFE03B}"/>
              </a:ext>
            </a:extLst>
          </p:cNvPr>
          <p:cNvSpPr>
            <a:spLocks noGrp="1"/>
          </p:cNvSpPr>
          <p:nvPr>
            <p:ph type="ftr" sz="quarter" idx="3"/>
          </p:nvPr>
        </p:nvSpPr>
        <p:spPr>
          <a:xfrm>
            <a:off x="914400" y="5808663"/>
            <a:ext cx="5540375"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pPr>
              <a:defRPr/>
            </a:pPr>
            <a:endParaRPr lang="en-GB"/>
          </a:p>
        </p:txBody>
      </p:sp>
      <p:sp>
        <p:nvSpPr>
          <p:cNvPr id="6" name="Slide Number Placeholder 5">
            <a:extLst>
              <a:ext uri="{FF2B5EF4-FFF2-40B4-BE49-F238E27FC236}">
                <a16:creationId xmlns:a16="http://schemas.microsoft.com/office/drawing/2014/main" id="{A8BE4786-834A-8DF9-ED64-3D591C9DCA38}"/>
              </a:ext>
            </a:extLst>
          </p:cNvPr>
          <p:cNvSpPr>
            <a:spLocks noGrp="1"/>
          </p:cNvSpPr>
          <p:nvPr>
            <p:ph type="sldNum" sz="quarter" idx="4"/>
          </p:nvPr>
        </p:nvSpPr>
        <p:spPr>
          <a:xfrm>
            <a:off x="7670800" y="5808663"/>
            <a:ext cx="554038"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Rage Italic" panose="03070502040507070304" pitchFamily="66" charset="0"/>
              </a:defRPr>
            </a:lvl1pPr>
          </a:lstStyle>
          <a:p>
            <a:pPr>
              <a:defRPr/>
            </a:pPr>
            <a:fld id="{26668284-FBF8-4EB3-AAFC-7098C29E0C1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34" r:id="rId1"/>
    <p:sldLayoutId id="2147484126" r:id="rId2"/>
    <p:sldLayoutId id="2147484127" r:id="rId3"/>
    <p:sldLayoutId id="2147484128" r:id="rId4"/>
    <p:sldLayoutId id="2147484129" r:id="rId5"/>
    <p:sldLayoutId id="2147484130" r:id="rId6"/>
    <p:sldLayoutId id="2147484131" r:id="rId7"/>
    <p:sldLayoutId id="2147484135" r:id="rId8"/>
    <p:sldLayoutId id="2147484136" r:id="rId9"/>
    <p:sldLayoutId id="2147484132" r:id="rId10"/>
    <p:sldLayoutId id="2147484133" r:id="rId11"/>
    <p:sldLayoutId id="2147484137"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endco@barfordstpeters.co.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E9B5477-B60A-3152-1132-EE6994CEEFFA}"/>
              </a:ext>
            </a:extLst>
          </p:cNvPr>
          <p:cNvSpPr>
            <a:spLocks noGrp="1"/>
          </p:cNvSpPr>
          <p:nvPr>
            <p:ph type="ctrTitle"/>
          </p:nvPr>
        </p:nvSpPr>
        <p:spPr>
          <a:xfrm>
            <a:off x="1475656" y="2102544"/>
            <a:ext cx="6400800" cy="2447925"/>
          </a:xfrm>
        </p:spPr>
        <p:txBody>
          <a:bodyPr/>
          <a:lstStyle/>
          <a:p>
            <a:pPr eaLnBrk="1" hangingPunct="1"/>
            <a:r>
              <a:rPr lang="en-GB" altLang="en-US" b="1" dirty="0">
                <a:latin typeface="Sassoon Infant Std" panose="020B0503020103030203" pitchFamily="34" charset="0"/>
              </a:rPr>
              <a:t>Transition Information Meeting</a:t>
            </a:r>
          </a:p>
        </p:txBody>
      </p:sp>
      <p:sp>
        <p:nvSpPr>
          <p:cNvPr id="7171" name="Rectangle 3">
            <a:extLst>
              <a:ext uri="{FF2B5EF4-FFF2-40B4-BE49-F238E27FC236}">
                <a16:creationId xmlns:a16="http://schemas.microsoft.com/office/drawing/2014/main" id="{C0473782-B857-20EC-B456-D409CB296551}"/>
              </a:ext>
            </a:extLst>
          </p:cNvPr>
          <p:cNvSpPr>
            <a:spLocks noGrp="1"/>
          </p:cNvSpPr>
          <p:nvPr>
            <p:ph type="subTitle" idx="1"/>
          </p:nvPr>
        </p:nvSpPr>
        <p:spPr>
          <a:xfrm>
            <a:off x="1158874" y="4797152"/>
            <a:ext cx="6826250" cy="1003300"/>
          </a:xfrm>
        </p:spPr>
        <p:txBody>
          <a:bodyPr/>
          <a:lstStyle/>
          <a:p>
            <a:pPr eaLnBrk="1" hangingPunct="1"/>
            <a:r>
              <a:rPr lang="en-GB" altLang="en-US" sz="4400" b="1" dirty="0">
                <a:solidFill>
                  <a:srgbClr val="FF0000"/>
                </a:solidFill>
                <a:latin typeface="Sassoon Infant Std" panose="020B0503020103030203" pitchFamily="34" charset="0"/>
              </a:rPr>
              <a:t>Year 4</a:t>
            </a:r>
          </a:p>
        </p:txBody>
      </p:sp>
      <p:pic>
        <p:nvPicPr>
          <p:cNvPr id="7172" name="Picture 3" descr="Logo&#10;&#10;Description automatically generated">
            <a:extLst>
              <a:ext uri="{FF2B5EF4-FFF2-40B4-BE49-F238E27FC236}">
                <a16:creationId xmlns:a16="http://schemas.microsoft.com/office/drawing/2014/main" id="{C3C37212-8A33-A5F5-BA4E-B1EF4B40B1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737" y="1412776"/>
            <a:ext cx="1406525"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5A8C603-7FCC-3B91-9E70-33CCBA539EBB}"/>
              </a:ext>
            </a:extLst>
          </p:cNvPr>
          <p:cNvSpPr>
            <a:spLocks noGrp="1"/>
          </p:cNvSpPr>
          <p:nvPr>
            <p:ph type="title"/>
          </p:nvPr>
        </p:nvSpPr>
        <p:spPr>
          <a:xfrm>
            <a:off x="0" y="620713"/>
            <a:ext cx="9144000" cy="973137"/>
          </a:xfrm>
        </p:spPr>
        <p:txBody>
          <a:bodyPr/>
          <a:lstStyle/>
          <a:p>
            <a:pPr eaLnBrk="1" hangingPunct="1"/>
            <a:r>
              <a:rPr lang="en-GB" altLang="en-US" b="1" dirty="0">
                <a:latin typeface="Sassoon Infant Std" panose="020B0503020103030203" pitchFamily="34" charset="0"/>
              </a:rPr>
              <a:t>Staff Team</a:t>
            </a:r>
          </a:p>
        </p:txBody>
      </p:sp>
      <p:sp>
        <p:nvSpPr>
          <p:cNvPr id="4099" name="Content Placeholder 2">
            <a:extLst>
              <a:ext uri="{FF2B5EF4-FFF2-40B4-BE49-F238E27FC236}">
                <a16:creationId xmlns:a16="http://schemas.microsoft.com/office/drawing/2014/main" id="{D6DB83CB-103E-DE3A-49C9-9D9D65088349}"/>
              </a:ext>
            </a:extLst>
          </p:cNvPr>
          <p:cNvSpPr>
            <a:spLocks noGrp="1"/>
          </p:cNvSpPr>
          <p:nvPr>
            <p:ph idx="1"/>
          </p:nvPr>
        </p:nvSpPr>
        <p:spPr>
          <a:xfrm>
            <a:off x="755650" y="1628775"/>
            <a:ext cx="7696200" cy="5040313"/>
          </a:xfrm>
        </p:spPr>
        <p:txBody>
          <a:bodyPr rtlCol="0">
            <a:normAutofit/>
          </a:bodyPr>
          <a:lstStyle/>
          <a:p>
            <a:pPr marL="274320" indent="-274320" eaLnBrk="1" fontAlgn="auto" hangingPunct="1">
              <a:spcAft>
                <a:spcPts val="0"/>
              </a:spcAft>
              <a:defRPr/>
            </a:pP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Class Teacher: Mrs Feldman &amp; Mrs Del Rio</a:t>
            </a:r>
          </a:p>
          <a:p>
            <a:pPr marL="274320" indent="-274320" eaLnBrk="1" fontAlgn="auto" hangingPunct="1">
              <a:spcAft>
                <a:spcPts val="0"/>
              </a:spcAft>
              <a:defRPr/>
            </a:pPr>
            <a:r>
              <a:rPr lang="en-GB" sz="2200" b="1" dirty="0">
                <a:latin typeface="Sassoon Infant Std" panose="020B0503020103030203" pitchFamily="34" charset="0"/>
              </a:rPr>
              <a:t>Teaching Assistant/s : Mrs Cookes</a:t>
            </a:r>
          </a:p>
          <a:p>
            <a:pPr marL="274320" indent="-274320" eaLnBrk="1" fontAlgn="auto" hangingPunct="1">
              <a:spcAft>
                <a:spcPts val="0"/>
              </a:spcAft>
              <a:defRPr/>
            </a:pPr>
            <a:r>
              <a:rPr lang="en-GB" sz="2200" b="1" dirty="0">
                <a:latin typeface="Sassoon Infant Std" panose="020B0503020103030203" pitchFamily="34" charset="0"/>
              </a:rPr>
              <a:t>Mrs Mary Baker</a:t>
            </a:r>
            <a:r>
              <a:rPr lang="en-GB" sz="2200" dirty="0">
                <a:latin typeface="Sassoon Infant Std" panose="020B0503020103030203" pitchFamily="34" charset="0"/>
              </a:rPr>
              <a:t>: Head Teacher</a:t>
            </a:r>
            <a:endParaRPr lang="en-GB" sz="1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Mrs Lucy Rose: </a:t>
            </a:r>
            <a:r>
              <a:rPr lang="en-GB" sz="2200" dirty="0">
                <a:latin typeface="Sassoon Infant Std" panose="020B0503020103030203" pitchFamily="34" charset="0"/>
              </a:rPr>
              <a:t>Deputy Head Teacher and SENDCO</a:t>
            </a:r>
          </a:p>
          <a:p>
            <a:pPr marL="274320" indent="-274320" eaLnBrk="1" fontAlgn="auto" hangingPunct="1">
              <a:spcAft>
                <a:spcPts val="0"/>
              </a:spcAft>
              <a:defRPr/>
            </a:pPr>
            <a:endParaRPr lang="en-GB" sz="2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Designated Safeguarding Leads:</a:t>
            </a:r>
          </a:p>
          <a:p>
            <a:pPr marL="0" indent="0" eaLnBrk="1" fontAlgn="auto" hangingPunct="1">
              <a:spcAft>
                <a:spcPts val="0"/>
              </a:spcAft>
              <a:buNone/>
              <a:defRPr/>
            </a:pPr>
            <a:r>
              <a:rPr lang="en-GB" sz="2200" dirty="0">
                <a:latin typeface="Sassoon Infant Std" panose="020B0503020103030203" pitchFamily="34" charset="0"/>
              </a:rPr>
              <a:t>Mrs Baker, Mrs Rose, Mrs Bunn &amp; Miss Richards</a:t>
            </a: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Tx/>
              <a:buNone/>
              <a:defRPr/>
            </a:pPr>
            <a:endParaRPr lang="en-GB" sz="14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Century Gothic" panose="020B0502020202020204" pitchFamily="34" charset="0"/>
            </a:endParaRPr>
          </a:p>
        </p:txBody>
      </p:sp>
      <p:pic>
        <p:nvPicPr>
          <p:cNvPr id="2" name="Picture 1">
            <a:extLst>
              <a:ext uri="{FF2B5EF4-FFF2-40B4-BE49-F238E27FC236}">
                <a16:creationId xmlns:a16="http://schemas.microsoft.com/office/drawing/2014/main" id="{C1E6A7F4-CDED-BF62-F0FF-9DB542EAFCD9}"/>
              </a:ext>
            </a:extLst>
          </p:cNvPr>
          <p:cNvPicPr>
            <a:picLocks noChangeAspect="1"/>
          </p:cNvPicPr>
          <p:nvPr/>
        </p:nvPicPr>
        <p:blipFill>
          <a:blip r:embed="rId3"/>
          <a:stretch>
            <a:fillRect/>
          </a:stretch>
        </p:blipFill>
        <p:spPr>
          <a:xfrm>
            <a:off x="3779912" y="5229225"/>
            <a:ext cx="1402202" cy="13778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CFC969D-BFCE-8D03-CDEC-781214D23F14}"/>
              </a:ext>
            </a:extLst>
          </p:cNvPr>
          <p:cNvSpPr>
            <a:spLocks noGrp="1"/>
          </p:cNvSpPr>
          <p:nvPr>
            <p:ph type="title"/>
          </p:nvPr>
        </p:nvSpPr>
        <p:spPr>
          <a:xfrm>
            <a:off x="1096963" y="549275"/>
            <a:ext cx="6870700" cy="900113"/>
          </a:xfrm>
        </p:spPr>
        <p:txBody>
          <a:bodyPr/>
          <a:lstStyle/>
          <a:p>
            <a:pPr eaLnBrk="1" hangingPunct="1"/>
            <a:r>
              <a:rPr lang="en-GB" altLang="en-US" b="1" dirty="0">
                <a:latin typeface="Sassoon Infant Std" panose="020B0503020103030203" pitchFamily="34" charset="0"/>
              </a:rPr>
              <a:t>Communication</a:t>
            </a:r>
            <a:endParaRPr lang="en-US" altLang="en-US" b="1" dirty="0">
              <a:latin typeface="Sassoon Infant Std" panose="020B0503020103030203" pitchFamily="34" charset="0"/>
            </a:endParaRPr>
          </a:p>
        </p:txBody>
      </p:sp>
      <p:sp>
        <p:nvSpPr>
          <p:cNvPr id="12291" name="Content Placeholder 2">
            <a:extLst>
              <a:ext uri="{FF2B5EF4-FFF2-40B4-BE49-F238E27FC236}">
                <a16:creationId xmlns:a16="http://schemas.microsoft.com/office/drawing/2014/main" id="{8E9B8A18-6B4A-6591-53E5-2D6537CDFE78}"/>
              </a:ext>
            </a:extLst>
          </p:cNvPr>
          <p:cNvSpPr>
            <a:spLocks noGrp="1"/>
          </p:cNvSpPr>
          <p:nvPr>
            <p:ph idx="1"/>
          </p:nvPr>
        </p:nvSpPr>
        <p:spPr>
          <a:xfrm>
            <a:off x="899319" y="1468972"/>
            <a:ext cx="7265987" cy="3929062"/>
          </a:xfrm>
        </p:spPr>
        <p:txBody>
          <a:bodyPr/>
          <a:lstStyle/>
          <a:p>
            <a:r>
              <a:rPr lang="en-GB" sz="2000" dirty="0">
                <a:latin typeface="Sassoon Infant Std" panose="020B0503020103030203" pitchFamily="34" charset="0"/>
              </a:rPr>
              <a:t>Please do not feel you have to wait until parents evening if you have any concerns regarding your child. We would encourage you to make an appointment with your child’s class teacher at a mutually convenient time.</a:t>
            </a:r>
          </a:p>
          <a:p>
            <a:r>
              <a:rPr lang="en-GB" sz="2000" dirty="0">
                <a:latin typeface="Sassoon Infant Std" panose="020B0503020103030203" pitchFamily="34" charset="0"/>
              </a:rPr>
              <a:t>Short messages can be passed on in the morning before school.</a:t>
            </a:r>
          </a:p>
          <a:p>
            <a:r>
              <a:rPr lang="en-GB" sz="2000" dirty="0">
                <a:latin typeface="Sassoon Infant Std" panose="020B0503020103030203" pitchFamily="34" charset="0"/>
              </a:rPr>
              <a:t>You can email the class teacher at </a:t>
            </a:r>
            <a:r>
              <a:rPr lang="en-GB" sz="2000" b="1" dirty="0">
                <a:latin typeface="Sassoon Infant Std" panose="020B0503020103030203" pitchFamily="34" charset="0"/>
              </a:rPr>
              <a:t>year4@barfordstpeters.co.uk </a:t>
            </a:r>
            <a:r>
              <a:rPr lang="en-GB" sz="2000" dirty="0">
                <a:latin typeface="Sassoon Infant Std" panose="020B0503020103030203" pitchFamily="34" charset="0"/>
              </a:rPr>
              <a:t>but please be aware we are teaching during the day and will endeavour to respond within 24 hours. </a:t>
            </a:r>
          </a:p>
          <a:p>
            <a:r>
              <a:rPr lang="en-GB" sz="2000" dirty="0">
                <a:latin typeface="Sassoon Infant Std" panose="020B0503020103030203" pitchFamily="34" charset="0"/>
              </a:rPr>
              <a:t>Updates relating to class activities are regularly posted on x - @barfordstpeters and the school website. </a:t>
            </a:r>
          </a:p>
          <a:p>
            <a:r>
              <a:rPr lang="en-GB" sz="2000" dirty="0">
                <a:latin typeface="Sassoon Infant Std" panose="020B0503020103030203" pitchFamily="34" charset="0"/>
              </a:rPr>
              <a:t>To contact Mrs Rose for SEND related queries, please email </a:t>
            </a:r>
            <a:r>
              <a:rPr lang="en-GB" sz="2000" dirty="0">
                <a:latin typeface="Sassoon Infant Std" panose="020B0503020103030203" pitchFamily="34" charset="0"/>
                <a:hlinkClick r:id="rId3"/>
              </a:rPr>
              <a:t>sendco@barfordstpeters.co.uk</a:t>
            </a:r>
            <a:r>
              <a:rPr lang="en-GB" sz="2000" dirty="0">
                <a:latin typeface="Sassoon Infant Std" panose="020B0503020103030203" pitchFamily="34" charset="0"/>
              </a:rPr>
              <a:t> </a:t>
            </a:r>
          </a:p>
        </p:txBody>
      </p:sp>
      <p:pic>
        <p:nvPicPr>
          <p:cNvPr id="6" name="Picture 5">
            <a:extLst>
              <a:ext uri="{FF2B5EF4-FFF2-40B4-BE49-F238E27FC236}">
                <a16:creationId xmlns:a16="http://schemas.microsoft.com/office/drawing/2014/main" id="{C68FBE9F-B9FC-FFCB-230B-D7C1EEDAA288}"/>
              </a:ext>
            </a:extLst>
          </p:cNvPr>
          <p:cNvPicPr>
            <a:picLocks noChangeAspect="1"/>
          </p:cNvPicPr>
          <p:nvPr/>
        </p:nvPicPr>
        <p:blipFill>
          <a:blip r:embed="rId4"/>
          <a:stretch>
            <a:fillRect/>
          </a:stretch>
        </p:blipFill>
        <p:spPr>
          <a:xfrm>
            <a:off x="7380312" y="5229200"/>
            <a:ext cx="963055" cy="94630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D742A930-216F-AF12-512D-2EC953A989E2}"/>
              </a:ext>
            </a:extLst>
          </p:cNvPr>
          <p:cNvSpPr>
            <a:spLocks noChangeArrowheads="1"/>
          </p:cNvSpPr>
          <p:nvPr/>
        </p:nvSpPr>
        <p:spPr bwMode="auto">
          <a:xfrm>
            <a:off x="971550" y="836613"/>
            <a:ext cx="7272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spcBef>
                <a:spcPct val="0"/>
              </a:spcBef>
              <a:buClrTx/>
              <a:buSzTx/>
              <a:buFontTx/>
              <a:buNone/>
            </a:pPr>
            <a:r>
              <a:rPr lang="en-GB" altLang="en-US" sz="1800" dirty="0">
                <a:solidFill>
                  <a:srgbClr val="000000"/>
                </a:solidFill>
                <a:latin typeface="Calibri" panose="020F0502020204030204" pitchFamily="34" charset="0"/>
                <a:ea typeface="Calibri" panose="020F0502020204030204" pitchFamily="34" charset="0"/>
                <a:cs typeface="Tahoma" panose="020B0604030504040204" pitchFamily="34" charset="0"/>
              </a:rPr>
              <a:t> </a:t>
            </a:r>
            <a:endParaRPr lang="en-GB" altLang="en-US" sz="1800" dirty="0">
              <a:solidFill>
                <a:srgbClr val="000000"/>
              </a:solidFill>
              <a:latin typeface="Tahoma" panose="020B0604030504040204" pitchFamily="34" charset="0"/>
              <a:ea typeface="Calibri" panose="020F050202020403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2F61DA5-5A72-4FF4-C0BA-BBD5253A2ED6}"/>
              </a:ext>
            </a:extLst>
          </p:cNvPr>
          <p:cNvPicPr>
            <a:picLocks noChangeAspect="1"/>
          </p:cNvPicPr>
          <p:nvPr/>
        </p:nvPicPr>
        <p:blipFill>
          <a:blip r:embed="rId3"/>
          <a:stretch>
            <a:fillRect/>
          </a:stretch>
        </p:blipFill>
        <p:spPr>
          <a:xfrm>
            <a:off x="4067944" y="5332479"/>
            <a:ext cx="1402202" cy="1377815"/>
          </a:xfrm>
          <a:prstGeom prst="rect">
            <a:avLst/>
          </a:prstGeom>
        </p:spPr>
      </p:pic>
      <p:sp>
        <p:nvSpPr>
          <p:cNvPr id="4" name="TextBox 3">
            <a:extLst>
              <a:ext uri="{FF2B5EF4-FFF2-40B4-BE49-F238E27FC236}">
                <a16:creationId xmlns:a16="http://schemas.microsoft.com/office/drawing/2014/main" id="{941B92D0-F96E-34BE-268E-9A6BA76EEA52}"/>
              </a:ext>
            </a:extLst>
          </p:cNvPr>
          <p:cNvSpPr txBox="1"/>
          <p:nvPr/>
        </p:nvSpPr>
        <p:spPr>
          <a:xfrm>
            <a:off x="971550" y="1124744"/>
            <a:ext cx="7128842" cy="3293209"/>
          </a:xfrm>
          <a:prstGeom prst="rect">
            <a:avLst/>
          </a:prstGeom>
          <a:noFill/>
        </p:spPr>
        <p:txBody>
          <a:bodyPr wrap="square">
            <a:spAutoFit/>
          </a:bodyPr>
          <a:lstStyle/>
          <a:p>
            <a:pPr marL="45720" indent="0" algn="ctr">
              <a:buNone/>
            </a:pPr>
            <a:r>
              <a:rPr lang="en-GB" dirty="0"/>
              <a:t> </a:t>
            </a:r>
            <a:endParaRPr lang="en-GB" sz="2800" dirty="0"/>
          </a:p>
          <a:p>
            <a:pPr marL="45720" indent="0" algn="ctr">
              <a:buNone/>
            </a:pPr>
            <a:endParaRPr lang="en-GB" dirty="0"/>
          </a:p>
          <a:p>
            <a:pPr marL="285750" indent="-285750">
              <a:buFont typeface="Arial" panose="020B0604020202020204" pitchFamily="34" charset="0"/>
              <a:buChar char="•"/>
            </a:pPr>
            <a:r>
              <a:rPr lang="en-GB" dirty="0">
                <a:latin typeface="Sassoon Infant Std" panose="020B0503020103030203" pitchFamily="34" charset="0"/>
              </a:rPr>
              <a:t>Children should arrive at school at 8.30am </a:t>
            </a:r>
          </a:p>
          <a:p>
            <a:pPr marL="285750" indent="-285750">
              <a:buFont typeface="Arial" panose="020B0604020202020204" pitchFamily="34" charset="0"/>
              <a:buChar char="•"/>
            </a:pPr>
            <a:r>
              <a:rPr lang="en-GB" dirty="0">
                <a:latin typeface="Sassoon Infant Std" panose="020B0503020103030203" pitchFamily="34" charset="0"/>
              </a:rPr>
              <a:t>Please say goodbye to children on the playground. </a:t>
            </a:r>
          </a:p>
          <a:p>
            <a:pPr marL="285750" indent="-285750">
              <a:buFont typeface="Arial" panose="020B0604020202020204" pitchFamily="34" charset="0"/>
              <a:buChar char="•"/>
            </a:pPr>
            <a:r>
              <a:rPr lang="en-GB" dirty="0">
                <a:latin typeface="Sassoon Infant Std" panose="020B0503020103030203" pitchFamily="34" charset="0"/>
              </a:rPr>
              <a:t>Doors will close at 8.45am and children will be marked as late after this time. </a:t>
            </a:r>
          </a:p>
          <a:p>
            <a:pPr marL="285750" indent="-285750">
              <a:buFont typeface="Arial" panose="020B0604020202020204" pitchFamily="34" charset="0"/>
              <a:buChar char="•"/>
            </a:pPr>
            <a:r>
              <a:rPr lang="en-GB" dirty="0">
                <a:latin typeface="Sassoon Infant Std" panose="020B0503020103030203" pitchFamily="34" charset="0"/>
              </a:rPr>
              <a:t>Children will be dismissed from the KS2 playground. Each child will be dismissed once the teacher is able to see their designated adult. For safety reasons, please inform the class teacher if a different adult will be collecting your child. Teachers will not dismiss your child to anyone unless they have prior consent.</a:t>
            </a:r>
          </a:p>
        </p:txBody>
      </p:sp>
      <p:sp>
        <p:nvSpPr>
          <p:cNvPr id="5" name="Title 1">
            <a:extLst>
              <a:ext uri="{FF2B5EF4-FFF2-40B4-BE49-F238E27FC236}">
                <a16:creationId xmlns:a16="http://schemas.microsoft.com/office/drawing/2014/main" id="{C2B20101-F9EC-BABA-0120-7EC7079622A8}"/>
              </a:ext>
            </a:extLst>
          </p:cNvPr>
          <p:cNvSpPr txBox="1">
            <a:spLocks/>
          </p:cNvSpPr>
          <p:nvPr/>
        </p:nvSpPr>
        <p:spPr>
          <a:xfrm>
            <a:off x="1259632" y="692696"/>
            <a:ext cx="6512511"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atin typeface="Sassoon Infant Std" panose="020B0503020103030203" pitchFamily="34" charset="0"/>
              </a:rPr>
              <a:t>The School Day</a:t>
            </a:r>
          </a:p>
        </p:txBody>
      </p:sp>
      <p:pic>
        <p:nvPicPr>
          <p:cNvPr id="6" name="Picture 5">
            <a:extLst>
              <a:ext uri="{FF2B5EF4-FFF2-40B4-BE49-F238E27FC236}">
                <a16:creationId xmlns:a16="http://schemas.microsoft.com/office/drawing/2014/main" id="{993879DD-801A-F4D3-4DF5-0ECB8D9E38F4}"/>
              </a:ext>
            </a:extLst>
          </p:cNvPr>
          <p:cNvPicPr>
            <a:picLocks noChangeAspect="1"/>
          </p:cNvPicPr>
          <p:nvPr/>
        </p:nvPicPr>
        <p:blipFill>
          <a:blip r:embed="rId4"/>
          <a:stretch>
            <a:fillRect/>
          </a:stretch>
        </p:blipFill>
        <p:spPr>
          <a:xfrm>
            <a:off x="1376704" y="666402"/>
            <a:ext cx="1085182" cy="107908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8AC1A0-23C8-BDDB-E64A-9F918E8D461A}"/>
              </a:ext>
            </a:extLst>
          </p:cNvPr>
          <p:cNvSpPr txBox="1"/>
          <p:nvPr/>
        </p:nvSpPr>
        <p:spPr>
          <a:xfrm>
            <a:off x="2123728" y="836712"/>
            <a:ext cx="4572000" cy="584775"/>
          </a:xfrm>
          <a:prstGeom prst="rect">
            <a:avLst/>
          </a:prstGeom>
          <a:noFill/>
        </p:spPr>
        <p:txBody>
          <a:bodyPr wrap="square">
            <a:spAutoFit/>
          </a:bodyPr>
          <a:lstStyle/>
          <a:p>
            <a:pPr algn="ctr"/>
            <a:r>
              <a:rPr lang="en-GB" sz="3200" b="1" dirty="0">
                <a:latin typeface="Sassoon Infant Std" panose="020B0503020103030203" pitchFamily="34" charset="0"/>
              </a:rPr>
              <a:t>Smartphone free site</a:t>
            </a:r>
          </a:p>
        </p:txBody>
      </p:sp>
      <p:sp>
        <p:nvSpPr>
          <p:cNvPr id="5" name="TextBox 4">
            <a:extLst>
              <a:ext uri="{FF2B5EF4-FFF2-40B4-BE49-F238E27FC236}">
                <a16:creationId xmlns:a16="http://schemas.microsoft.com/office/drawing/2014/main" id="{BDA92EED-9CE0-6788-87B4-DFF5B9B078FD}"/>
              </a:ext>
            </a:extLst>
          </p:cNvPr>
          <p:cNvSpPr txBox="1"/>
          <p:nvPr/>
        </p:nvSpPr>
        <p:spPr>
          <a:xfrm>
            <a:off x="971600" y="1916832"/>
            <a:ext cx="7344816" cy="1754326"/>
          </a:xfrm>
          <a:prstGeom prst="rect">
            <a:avLst/>
          </a:prstGeom>
          <a:noFill/>
        </p:spPr>
        <p:txBody>
          <a:bodyPr wrap="square">
            <a:spAutoFit/>
          </a:bodyPr>
          <a:lstStyle/>
          <a:p>
            <a:pPr algn="ctr"/>
            <a:r>
              <a:rPr lang="en-GB" b="1" dirty="0">
                <a:latin typeface="Sassoon Infant Std" panose="020B0503020103030203" pitchFamily="34" charset="0"/>
              </a:rPr>
              <a:t>We operate a smartphone free site. This means that </a:t>
            </a:r>
            <a:r>
              <a:rPr lang="en-GB" b="1" u="sng" dirty="0">
                <a:latin typeface="Sassoon Infant Std" panose="020B0503020103030203" pitchFamily="34" charset="0"/>
              </a:rPr>
              <a:t>all</a:t>
            </a:r>
            <a:r>
              <a:rPr lang="en-GB" b="1" dirty="0">
                <a:latin typeface="Sassoon Infant Std" panose="020B0503020103030203" pitchFamily="34" charset="0"/>
              </a:rPr>
              <a:t> children are not permitted to have a smartphone with them at any time whilst on the school site. Any phones that come on to site will be confiscated and parents will be asked to collect them. </a:t>
            </a:r>
          </a:p>
          <a:p>
            <a:endParaRPr lang="en-GB" b="1" dirty="0">
              <a:latin typeface="Sassoon Infant Std" panose="020B0503020103030203" pitchFamily="34" charset="0"/>
            </a:endParaRPr>
          </a:p>
          <a:p>
            <a:endParaRPr lang="en-GB" b="1" dirty="0">
              <a:latin typeface="Sassoon Infant Std" panose="020B0503020103030203" pitchFamily="34" charset="0"/>
            </a:endParaRPr>
          </a:p>
        </p:txBody>
      </p:sp>
      <p:pic>
        <p:nvPicPr>
          <p:cNvPr id="1026" name="Picture 2" descr="Reasons why you shouldn't give a child a smartphone or tablet — Steemit">
            <a:extLst>
              <a:ext uri="{FF2B5EF4-FFF2-40B4-BE49-F238E27FC236}">
                <a16:creationId xmlns:a16="http://schemas.microsoft.com/office/drawing/2014/main" id="{C4F71E56-32B5-DD7C-C07B-50E30657B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7" y="357301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350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0E235AA1-7EBE-BC45-091A-4C6AF8FC65FD}"/>
              </a:ext>
            </a:extLst>
          </p:cNvPr>
          <p:cNvSpPr>
            <a:spLocks noGrp="1" noChangeArrowheads="1"/>
          </p:cNvSpPr>
          <p:nvPr>
            <p:ph type="title"/>
          </p:nvPr>
        </p:nvSpPr>
        <p:spPr>
          <a:xfrm>
            <a:off x="1098704" y="846708"/>
            <a:ext cx="6654800" cy="700088"/>
          </a:xfrm>
        </p:spPr>
        <p:txBody>
          <a:bodyPr rtlCol="0">
            <a:normAutofit fontScale="90000"/>
          </a:bodyPr>
          <a:lstStyle/>
          <a:p>
            <a:pPr eaLnBrk="1" fontAlgn="auto" hangingPunct="1">
              <a:spcAft>
                <a:spcPts val="0"/>
              </a:spcAft>
              <a:defRPr/>
            </a:pPr>
            <a:r>
              <a:rPr lang="en-GB" altLang="en-US" sz="4000" b="1" dirty="0">
                <a:latin typeface="Sassoon Infant Std" panose="020B0503020103030203" pitchFamily="34" charset="0"/>
              </a:rPr>
              <a:t>Class Timetable</a:t>
            </a:r>
          </a:p>
        </p:txBody>
      </p:sp>
      <p:sp>
        <p:nvSpPr>
          <p:cNvPr id="10243" name="Rectangle 3">
            <a:extLst>
              <a:ext uri="{FF2B5EF4-FFF2-40B4-BE49-F238E27FC236}">
                <a16:creationId xmlns:a16="http://schemas.microsoft.com/office/drawing/2014/main" id="{684A5476-326B-56CA-ECDE-87989EE5DCCB}"/>
              </a:ext>
            </a:extLst>
          </p:cNvPr>
          <p:cNvSpPr>
            <a:spLocks noGrp="1" noChangeArrowheads="1"/>
          </p:cNvSpPr>
          <p:nvPr>
            <p:ph idx="1"/>
          </p:nvPr>
        </p:nvSpPr>
        <p:spPr>
          <a:xfrm>
            <a:off x="1187450" y="1700808"/>
            <a:ext cx="6768926" cy="3960440"/>
          </a:xfrm>
        </p:spPr>
        <p:txBody>
          <a:bodyPr rtlCol="0">
            <a:normAutofit/>
          </a:bodyPr>
          <a:lstStyle/>
          <a:p>
            <a:pPr marL="0" indent="0" algn="just" eaLnBrk="1" fontAlgn="auto" hangingPunct="1">
              <a:spcAft>
                <a:spcPts val="0"/>
              </a:spcAft>
              <a:buFontTx/>
              <a:buNone/>
              <a:defRPr/>
            </a:pPr>
            <a:endParaRPr lang="en-GB" altLang="en-US" sz="1000" dirty="0">
              <a:latin typeface="Sassoon Infant Std" panose="020B0503020103030203" pitchFamily="34" charset="0"/>
            </a:endParaRPr>
          </a:p>
          <a:p>
            <a:pPr marL="0" indent="0" algn="just" eaLnBrk="1" fontAlgn="auto" hangingPunct="1">
              <a:spcAft>
                <a:spcPts val="0"/>
              </a:spcAft>
              <a:buFontTx/>
              <a:buNone/>
              <a:defRPr/>
            </a:pPr>
            <a:endParaRPr lang="en-GB" altLang="en-US" sz="1800" b="1" u="sng" dirty="0">
              <a:latin typeface="Sassoon Infant Std" panose="020B0503020103030203"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r>
              <a:rPr lang="en-GB" altLang="en-US" sz="1600" b="1" dirty="0">
                <a:latin typeface="Sassoon Infant Std" panose="020B0503020103030203" pitchFamily="34" charset="0"/>
              </a:rPr>
              <a:t>PE days will be: Tuesdays and Wednesdays   </a:t>
            </a: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p:txBody>
      </p:sp>
      <p:pic>
        <p:nvPicPr>
          <p:cNvPr id="2" name="Picture 1">
            <a:extLst>
              <a:ext uri="{FF2B5EF4-FFF2-40B4-BE49-F238E27FC236}">
                <a16:creationId xmlns:a16="http://schemas.microsoft.com/office/drawing/2014/main" id="{F9D713C4-8840-B689-609D-5C1D57762D9E}"/>
              </a:ext>
            </a:extLst>
          </p:cNvPr>
          <p:cNvPicPr>
            <a:picLocks noChangeAspect="1"/>
          </p:cNvPicPr>
          <p:nvPr/>
        </p:nvPicPr>
        <p:blipFill>
          <a:blip r:embed="rId2"/>
          <a:stretch>
            <a:fillRect/>
          </a:stretch>
        </p:blipFill>
        <p:spPr>
          <a:xfrm>
            <a:off x="3870812" y="4869160"/>
            <a:ext cx="1402202" cy="1377815"/>
          </a:xfrm>
          <a:prstGeom prst="rect">
            <a:avLst/>
          </a:prstGeom>
        </p:spPr>
      </p:pic>
      <p:sp>
        <p:nvSpPr>
          <p:cNvPr id="3" name="TextBox 2">
            <a:extLst>
              <a:ext uri="{FF2B5EF4-FFF2-40B4-BE49-F238E27FC236}">
                <a16:creationId xmlns:a16="http://schemas.microsoft.com/office/drawing/2014/main" id="{C8EB90EF-E2EE-9C32-9865-C98330B2A7E3}"/>
              </a:ext>
            </a:extLst>
          </p:cNvPr>
          <p:cNvSpPr txBox="1"/>
          <p:nvPr/>
        </p:nvSpPr>
        <p:spPr>
          <a:xfrm>
            <a:off x="1064286" y="1734950"/>
            <a:ext cx="7057404"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Sassoon Infant Std" panose="020B0503020103030203" pitchFamily="34" charset="0"/>
              </a:rPr>
              <a:t>This will be shared with you in September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47C96B74-205D-4DB7-81DC-6D57843D5D1C}"/>
              </a:ext>
            </a:extLst>
          </p:cNvPr>
          <p:cNvSpPr>
            <a:spLocks noChangeArrowheads="1"/>
          </p:cNvSpPr>
          <p:nvPr/>
        </p:nvSpPr>
        <p:spPr bwMode="auto">
          <a:xfrm>
            <a:off x="900113" y="1557338"/>
            <a:ext cx="7488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buFont typeface="Brush Script MT" panose="03060802040406070304" pitchFamily="66" charset="0"/>
              <a:buNone/>
            </a:pPr>
            <a:endParaRPr lang="en-GB" altLang="en-US" sz="1800" dirty="0">
              <a:latin typeface="Sassoon Infant Std" panose="020B0503020103030203" pitchFamily="34" charset="0"/>
            </a:endParaRPr>
          </a:p>
          <a:p>
            <a:pPr eaLnBrk="1" hangingPunct="1">
              <a:spcBef>
                <a:spcPct val="0"/>
              </a:spcBef>
              <a:buClrTx/>
              <a:buSzTx/>
              <a:buFontTx/>
              <a:buChar char="•"/>
            </a:pPr>
            <a:endParaRPr lang="en-US" altLang="en-US" sz="1800" dirty="0">
              <a:latin typeface="Century Gothic" panose="020B0502020202020204" pitchFamily="34" charset="0"/>
              <a:ea typeface="MS PGothic" panose="020B0600070205080204" pitchFamily="34" charset="-128"/>
            </a:endParaRPr>
          </a:p>
        </p:txBody>
      </p:sp>
      <p:sp>
        <p:nvSpPr>
          <p:cNvPr id="37891" name="Rectangle 2">
            <a:extLst>
              <a:ext uri="{FF2B5EF4-FFF2-40B4-BE49-F238E27FC236}">
                <a16:creationId xmlns:a16="http://schemas.microsoft.com/office/drawing/2014/main" id="{BDFFB77C-83E8-7A02-FFE6-E3E610166286}"/>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Homework</a:t>
            </a:r>
            <a:endParaRPr lang="en-GB" altLang="en-US" sz="4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DA8FDBCB-8C8D-DC8F-800F-2E897CA93BB5}"/>
              </a:ext>
            </a:extLst>
          </p:cNvPr>
          <p:cNvPicPr>
            <a:picLocks noChangeAspect="1"/>
          </p:cNvPicPr>
          <p:nvPr/>
        </p:nvPicPr>
        <p:blipFill>
          <a:blip r:embed="rId3"/>
          <a:stretch>
            <a:fillRect/>
          </a:stretch>
        </p:blipFill>
        <p:spPr>
          <a:xfrm>
            <a:off x="4005425" y="5680566"/>
            <a:ext cx="1133149" cy="1113441"/>
          </a:xfrm>
          <a:prstGeom prst="rect">
            <a:avLst/>
          </a:prstGeom>
        </p:spPr>
      </p:pic>
      <p:sp>
        <p:nvSpPr>
          <p:cNvPr id="3" name="TextBox 2">
            <a:extLst>
              <a:ext uri="{FF2B5EF4-FFF2-40B4-BE49-F238E27FC236}">
                <a16:creationId xmlns:a16="http://schemas.microsoft.com/office/drawing/2014/main" id="{2C4A6985-E2B9-2B5F-3DC7-3E3EB7D6A6CC}"/>
              </a:ext>
            </a:extLst>
          </p:cNvPr>
          <p:cNvSpPr txBox="1"/>
          <p:nvPr/>
        </p:nvSpPr>
        <p:spPr>
          <a:xfrm>
            <a:off x="849806" y="1557338"/>
            <a:ext cx="7488237" cy="3820661"/>
          </a:xfrm>
          <a:prstGeom prst="rect">
            <a:avLst/>
          </a:prstGeom>
          <a:noFill/>
        </p:spPr>
        <p:txBody>
          <a:bodyPr wrap="square" rtlCol="0">
            <a:spAutoFit/>
          </a:bodyPr>
          <a:lstStyle/>
          <a:p>
            <a:pPr lvl="0" algn="just">
              <a:lnSpc>
                <a:spcPct val="107000"/>
              </a:lnSpc>
              <a:spcAft>
                <a:spcPts val="800"/>
              </a:spcAft>
              <a:buSzPts val="1000"/>
              <a:tabLst>
                <a:tab pos="457200" algn="l"/>
              </a:tabLst>
            </a:pPr>
            <a:r>
              <a:rPr lang="en-GB" sz="1800" b="1" dirty="0">
                <a:effectLst/>
                <a:latin typeface="Sassoon Infant Std" panose="020B0503020103030203" pitchFamily="34" charset="0"/>
                <a:ea typeface="Aptos" panose="020B0004020202020204" pitchFamily="34" charset="0"/>
                <a:cs typeface="Times New Roman" panose="02020603050405020304" pitchFamily="18" charset="0"/>
              </a:rPr>
              <a:t>Reading</a:t>
            </a:r>
            <a:r>
              <a:rPr lang="en-GB" sz="1800" dirty="0">
                <a:effectLst/>
                <a:latin typeface="Sassoon Infant Std" panose="020B0503020103030203" pitchFamily="34" charset="0"/>
                <a:ea typeface="Aptos" panose="020B0004020202020204" pitchFamily="34" charset="0"/>
                <a:cs typeface="Times New Roman" panose="02020603050405020304" pitchFamily="18" charset="0"/>
              </a:rPr>
              <a:t> </a:t>
            </a:r>
          </a:p>
          <a:p>
            <a:pPr lvl="0" algn="just">
              <a:lnSpc>
                <a:spcPct val="107000"/>
              </a:lnSpc>
              <a:spcAft>
                <a:spcPts val="800"/>
              </a:spcAft>
              <a:buSzPts val="1000"/>
              <a:tabLst>
                <a:tab pos="457200" algn="l"/>
              </a:tabLst>
            </a:pPr>
            <a:r>
              <a:rPr lang="en-GB" sz="1400" b="1" dirty="0">
                <a:solidFill>
                  <a:srgbClr val="FF0000"/>
                </a:solidFill>
                <a:latin typeface="Sassoon Infant Std" panose="020B0503020103030203" pitchFamily="34" charset="0"/>
              </a:rPr>
              <a:t>All children should record their reading in their reading diary a minimum of 3 times per week.</a:t>
            </a:r>
            <a:r>
              <a:rPr lang="en-US" sz="1400" b="1" dirty="0">
                <a:solidFill>
                  <a:srgbClr val="FF0000"/>
                </a:solidFill>
                <a:latin typeface="Sassoon Infant Std" panose="020B0503020103030203" pitchFamily="34" charset="0"/>
                <a:ea typeface="MS PGothic" panose="020B0600070205080204" pitchFamily="34" charset="-128"/>
              </a:rPr>
              <a:t> Teachers will check the reading diary at least once per week.</a:t>
            </a:r>
            <a:endParaRPr lang="en-GB" sz="1400" dirty="0">
              <a:effectLst/>
              <a:latin typeface="Sassoon Infant Std" panose="020B0503020103030203" pitchFamily="34" charset="0"/>
              <a:ea typeface="Aptos" panose="020B000402020202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Weekly completion of one CGP reading task in comprehension books once these </a:t>
            </a:r>
            <a:r>
              <a:rPr lang="en-GB" sz="1400" dirty="0">
                <a:latin typeface="Sassoon Infant Std" panose="020B0503020103030203" pitchFamily="34" charset="0"/>
                <a:ea typeface="Aptos" panose="020B0004020202020204" pitchFamily="34" charset="0"/>
                <a:cs typeface="Times New Roman" panose="02020603050405020304" pitchFamily="18" charset="0"/>
              </a:rPr>
              <a:t>book are finished we will be sending home </a:t>
            </a: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60-second reads.</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Spelling</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will have an A5 spelling book. Spellings will be put into the book weekly. Children can practise their spellings by writing them in their book.</a:t>
            </a: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Maths</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a:t>
            </a:r>
            <a:r>
              <a:rPr lang="en-GB" sz="1400" dirty="0">
                <a:latin typeface="Sassoon Infant Std" panose="020B0503020103030203" pitchFamily="34" charset="0"/>
                <a:ea typeface="Aptos" panose="020B0004020202020204" pitchFamily="34" charset="0"/>
                <a:cs typeface="Times New Roman" panose="02020603050405020304" pitchFamily="18" charset="0"/>
              </a:rPr>
              <a:t>l have a Schofield and Simms maths book (Complete sections A, B, C unless directed otherwise by class teacher)</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E25E8-4AAC-5A04-AC98-FCA8584364D1}"/>
              </a:ext>
            </a:extLst>
          </p:cNvPr>
          <p:cNvSpPr>
            <a:spLocks noGrp="1"/>
          </p:cNvSpPr>
          <p:nvPr>
            <p:ph type="title"/>
          </p:nvPr>
        </p:nvSpPr>
        <p:spPr>
          <a:xfrm>
            <a:off x="855640" y="693851"/>
            <a:ext cx="7432720" cy="1143000"/>
          </a:xfrm>
        </p:spPr>
        <p:txBody>
          <a:bodyPr/>
          <a:lstStyle/>
          <a:p>
            <a:pPr marL="0" indent="0">
              <a:buNone/>
            </a:pPr>
            <a:r>
              <a:rPr lang="en-GB" dirty="0">
                <a:latin typeface="Sassoon Infant Std" panose="020B0503020103030203" pitchFamily="34" charset="0"/>
              </a:rPr>
              <a:t>Books To Read Before You Leave Year 4</a:t>
            </a:r>
            <a:endParaRPr lang="en-GB" dirty="0">
              <a:solidFill>
                <a:srgbClr val="FF0000"/>
              </a:solidFill>
              <a:highlight>
                <a:srgbClr val="FFFF00"/>
              </a:highlight>
              <a:latin typeface="Sassoon Infant Std" panose="020B0503020103030203" pitchFamily="34" charset="0"/>
            </a:endParaRPr>
          </a:p>
        </p:txBody>
      </p:sp>
      <p:sp>
        <p:nvSpPr>
          <p:cNvPr id="10" name="TextBox 9">
            <a:extLst>
              <a:ext uri="{FF2B5EF4-FFF2-40B4-BE49-F238E27FC236}">
                <a16:creationId xmlns:a16="http://schemas.microsoft.com/office/drawing/2014/main" id="{80C6FF64-0340-B0C0-3D9F-8606E7C05DC2}"/>
              </a:ext>
            </a:extLst>
          </p:cNvPr>
          <p:cNvSpPr txBox="1"/>
          <p:nvPr/>
        </p:nvSpPr>
        <p:spPr>
          <a:xfrm>
            <a:off x="755574" y="1916832"/>
            <a:ext cx="7632851" cy="3477875"/>
          </a:xfrm>
          <a:prstGeom prst="rect">
            <a:avLst/>
          </a:prstGeom>
          <a:noFill/>
        </p:spPr>
        <p:txBody>
          <a:bodyPr wrap="square" lIns="91440" tIns="45720" rIns="91440" bIns="45720" rtlCol="0" anchor="t">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There are 6 books for each year group (one per half term).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When your child has read a book, they will come and see Mrs Baker to be quizzed on what they’ve read</a:t>
            </a:r>
            <a:r>
              <a:rPr lang="en-GB" sz="2000" dirty="0">
                <a:solidFill>
                  <a:prstClr val="black"/>
                </a:solidFill>
                <a:latin typeface="Sassoon Infant Std" panose="020B0503020103030203" pitchFamily="34" charset="0"/>
              </a:rPr>
              <a:t>. </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If they can confidently talk about the book they have read, they will get a sticker for their reading record.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Once all </a:t>
            </a:r>
            <a:r>
              <a:rPr lang="en-GB" sz="2000" dirty="0">
                <a:solidFill>
                  <a:prstClr val="black"/>
                </a:solidFill>
                <a:latin typeface="Sassoon Infant Std" panose="020B0503020103030203" pitchFamily="34" charset="0"/>
              </a:rPr>
              <a:t>6</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 books have been read, children will receive a reading pin for their year group. They can collect them each year as they journey through school.</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 small number of copies of the books will be available in school for children to take home but, if you want to make a head start over the holidays, these books can be loaned from your local library.</a:t>
            </a:r>
          </a:p>
        </p:txBody>
      </p:sp>
    </p:spTree>
    <p:extLst>
      <p:ext uri="{BB962C8B-B14F-4D97-AF65-F5344CB8AC3E}">
        <p14:creationId xmlns:p14="http://schemas.microsoft.com/office/powerpoint/2010/main" val="1673312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A17497C-5EFD-DF93-1B2E-2A176E7BBC7D}"/>
              </a:ext>
            </a:extLst>
          </p:cNvPr>
          <p:cNvSpPr txBox="1">
            <a:spLocks/>
          </p:cNvSpPr>
          <p:nvPr/>
        </p:nvSpPr>
        <p:spPr>
          <a:xfrm>
            <a:off x="2662033" y="167023"/>
            <a:ext cx="3782908" cy="430517"/>
          </a:xfrm>
          <a:prstGeom prst="rect">
            <a:avLst/>
          </a:prstGeom>
        </p:spPr>
        <p:txBody>
          <a:bodyPr vert="horz" lIns="51435" tIns="25718" rIns="51435" bIns="25718"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56"/>
              </a:spcBef>
              <a:buNone/>
            </a:pPr>
            <a:r>
              <a:rPr lang="en-GB" sz="1238" dirty="0">
                <a:highlight>
                  <a:srgbClr val="FFFF00"/>
                </a:highlight>
                <a:latin typeface="Sassoon Infant Std" panose="020B0503020103030203" pitchFamily="34" charset="0"/>
              </a:rPr>
              <a:t>6 Books You Should Read Before You Leave</a:t>
            </a:r>
            <a:r>
              <a:rPr lang="en-GB" sz="1238" dirty="0">
                <a:latin typeface="Sassoon Infant Std" panose="020B0503020103030203" pitchFamily="34" charset="0"/>
              </a:rPr>
              <a:t>:</a:t>
            </a:r>
          </a:p>
          <a:p>
            <a:pPr marL="0" indent="0" algn="ctr">
              <a:spcBef>
                <a:spcPts val="56"/>
              </a:spcBef>
              <a:buNone/>
            </a:pPr>
            <a:r>
              <a:rPr lang="en-GB" sz="1238" b="1" dirty="0">
                <a:solidFill>
                  <a:srgbClr val="C00000"/>
                </a:solidFill>
                <a:latin typeface="Sassoon Infant Std" panose="020B0503020103030203" pitchFamily="34" charset="0"/>
              </a:rPr>
              <a:t>Year 4</a:t>
            </a:r>
          </a:p>
        </p:txBody>
      </p:sp>
      <p:sp>
        <p:nvSpPr>
          <p:cNvPr id="5" name="TextBox 4">
            <a:extLst>
              <a:ext uri="{FF2B5EF4-FFF2-40B4-BE49-F238E27FC236}">
                <a16:creationId xmlns:a16="http://schemas.microsoft.com/office/drawing/2014/main" id="{1C0E48F6-C9FF-A0ED-2230-34EF32C429A3}"/>
              </a:ext>
            </a:extLst>
          </p:cNvPr>
          <p:cNvSpPr txBox="1"/>
          <p:nvPr/>
        </p:nvSpPr>
        <p:spPr>
          <a:xfrm rot="18840435">
            <a:off x="2742692" y="976820"/>
            <a:ext cx="1712918" cy="577081"/>
          </a:xfrm>
          <a:prstGeom prst="rect">
            <a:avLst/>
          </a:prstGeom>
          <a:noFill/>
        </p:spPr>
        <p:txBody>
          <a:bodyPr wrap="square" rtlCol="0">
            <a:spAutoFit/>
          </a:bodyPr>
          <a:lstStyle/>
          <a:p>
            <a:pPr algn="ctr"/>
            <a:r>
              <a:rPr lang="en-GB" sz="1575" b="1" dirty="0">
                <a:latin typeface="Sassoon Infant Std" panose="020B0503020103030203" pitchFamily="34" charset="0"/>
              </a:rPr>
              <a:t>New book- coming soon!</a:t>
            </a:r>
          </a:p>
        </p:txBody>
      </p:sp>
      <p:sp>
        <p:nvSpPr>
          <p:cNvPr id="6" name="TextBox 5">
            <a:extLst>
              <a:ext uri="{FF2B5EF4-FFF2-40B4-BE49-F238E27FC236}">
                <a16:creationId xmlns:a16="http://schemas.microsoft.com/office/drawing/2014/main" id="{07FFBC55-E143-5C4E-E130-6C32CBEB4D2B}"/>
              </a:ext>
            </a:extLst>
          </p:cNvPr>
          <p:cNvSpPr txBox="1"/>
          <p:nvPr/>
        </p:nvSpPr>
        <p:spPr>
          <a:xfrm>
            <a:off x="4648153" y="2043291"/>
            <a:ext cx="1820926" cy="738664"/>
          </a:xfrm>
          <a:prstGeom prst="rect">
            <a:avLst/>
          </a:prstGeom>
          <a:noFill/>
        </p:spPr>
        <p:txBody>
          <a:bodyPr wrap="square" rtlCol="0">
            <a:spAutoFit/>
          </a:bodyPr>
          <a:lstStyle/>
          <a:p>
            <a:pPr algn="ctr"/>
            <a:r>
              <a:rPr lang="en-GB" sz="1400" dirty="0">
                <a:latin typeface="Sassoon Infant Std" panose="020B0503020103030203" pitchFamily="34" charset="0"/>
              </a:rPr>
              <a:t>The Land of Roar</a:t>
            </a:r>
          </a:p>
          <a:p>
            <a:pPr algn="ctr"/>
            <a:r>
              <a:rPr lang="en-GB" sz="1400" dirty="0">
                <a:latin typeface="Sassoon Infant Std" panose="020B0503020103030203" pitchFamily="34" charset="0"/>
              </a:rPr>
              <a:t>By Jenny McLachlan &amp; Ben Mantle</a:t>
            </a:r>
          </a:p>
        </p:txBody>
      </p:sp>
      <p:sp>
        <p:nvSpPr>
          <p:cNvPr id="7" name="TextBox 6">
            <a:extLst>
              <a:ext uri="{FF2B5EF4-FFF2-40B4-BE49-F238E27FC236}">
                <a16:creationId xmlns:a16="http://schemas.microsoft.com/office/drawing/2014/main" id="{8E94A7A3-865E-556C-B5A3-F2ED85B74792}"/>
              </a:ext>
            </a:extLst>
          </p:cNvPr>
          <p:cNvSpPr txBox="1"/>
          <p:nvPr/>
        </p:nvSpPr>
        <p:spPr>
          <a:xfrm>
            <a:off x="2660413" y="3613740"/>
            <a:ext cx="1877477" cy="954107"/>
          </a:xfrm>
          <a:prstGeom prst="rect">
            <a:avLst/>
          </a:prstGeom>
          <a:noFill/>
        </p:spPr>
        <p:txBody>
          <a:bodyPr wrap="square" rtlCol="0">
            <a:spAutoFit/>
          </a:bodyPr>
          <a:lstStyle/>
          <a:p>
            <a:pPr algn="ctr"/>
            <a:r>
              <a:rPr lang="en-GB" sz="1400" dirty="0">
                <a:latin typeface="Sassoon Infant Std" panose="020B0503020103030203" pitchFamily="34" charset="0"/>
              </a:rPr>
              <a:t>The Butterfly Lion</a:t>
            </a:r>
          </a:p>
          <a:p>
            <a:pPr algn="ctr"/>
            <a:r>
              <a:rPr lang="en-GB" sz="1400" dirty="0">
                <a:latin typeface="Sassoon Infant Std" panose="020B0503020103030203" pitchFamily="34" charset="0"/>
              </a:rPr>
              <a:t>By Michael Morpurgo &amp; Christian Birmingham</a:t>
            </a:r>
          </a:p>
        </p:txBody>
      </p:sp>
      <p:sp>
        <p:nvSpPr>
          <p:cNvPr id="8" name="TextBox 7">
            <a:extLst>
              <a:ext uri="{FF2B5EF4-FFF2-40B4-BE49-F238E27FC236}">
                <a16:creationId xmlns:a16="http://schemas.microsoft.com/office/drawing/2014/main" id="{9EE93C92-2E71-7FDD-9B4E-6BB3F906B1DE}"/>
              </a:ext>
            </a:extLst>
          </p:cNvPr>
          <p:cNvSpPr txBox="1"/>
          <p:nvPr/>
        </p:nvSpPr>
        <p:spPr>
          <a:xfrm>
            <a:off x="4592540" y="4187044"/>
            <a:ext cx="1820926" cy="646331"/>
          </a:xfrm>
          <a:prstGeom prst="rect">
            <a:avLst/>
          </a:prstGeom>
          <a:noFill/>
        </p:spPr>
        <p:txBody>
          <a:bodyPr wrap="square" rtlCol="0">
            <a:spAutoFit/>
          </a:bodyPr>
          <a:lstStyle/>
          <a:p>
            <a:pPr algn="ctr"/>
            <a:r>
              <a:rPr lang="en-GB" dirty="0">
                <a:latin typeface="Sassoon Infant Std" panose="020B0503020103030203" pitchFamily="34" charset="0"/>
              </a:rPr>
              <a:t>Brand New Boy </a:t>
            </a:r>
          </a:p>
          <a:p>
            <a:pPr algn="ctr"/>
            <a:r>
              <a:rPr lang="en-GB" dirty="0">
                <a:latin typeface="Sassoon Infant Std" panose="020B0503020103030203" pitchFamily="34" charset="0"/>
              </a:rPr>
              <a:t>by David Almond</a:t>
            </a:r>
          </a:p>
        </p:txBody>
      </p:sp>
      <p:sp>
        <p:nvSpPr>
          <p:cNvPr id="9" name="TextBox 8">
            <a:extLst>
              <a:ext uri="{FF2B5EF4-FFF2-40B4-BE49-F238E27FC236}">
                <a16:creationId xmlns:a16="http://schemas.microsoft.com/office/drawing/2014/main" id="{3EE23184-D721-1BC6-5000-C35905EB0D00}"/>
              </a:ext>
            </a:extLst>
          </p:cNvPr>
          <p:cNvSpPr txBox="1"/>
          <p:nvPr/>
        </p:nvSpPr>
        <p:spPr>
          <a:xfrm>
            <a:off x="2589363" y="5747339"/>
            <a:ext cx="1855045" cy="954107"/>
          </a:xfrm>
          <a:prstGeom prst="rect">
            <a:avLst/>
          </a:prstGeom>
          <a:noFill/>
        </p:spPr>
        <p:txBody>
          <a:bodyPr wrap="square" rtlCol="0">
            <a:spAutoFit/>
          </a:bodyPr>
          <a:lstStyle/>
          <a:p>
            <a:pPr algn="ctr"/>
            <a:r>
              <a:rPr lang="en-GB" sz="1400" dirty="0">
                <a:latin typeface="Sassoon Infant Std" panose="020B0503020103030203" pitchFamily="34" charset="0"/>
              </a:rPr>
              <a:t>Welcome to My Crazy Life</a:t>
            </a:r>
          </a:p>
          <a:p>
            <a:pPr algn="ctr"/>
            <a:r>
              <a:rPr lang="en-GB" sz="1400" dirty="0">
                <a:latin typeface="Sassoon Infant Std" panose="020B0503020103030203" pitchFamily="34" charset="0"/>
              </a:rPr>
              <a:t>By Joshua </a:t>
            </a:r>
            <a:r>
              <a:rPr lang="en-GB" sz="1400" dirty="0" err="1">
                <a:latin typeface="Sassoon Infant Std" panose="020B0503020103030203" pitchFamily="34" charset="0"/>
              </a:rPr>
              <a:t>Seigal</a:t>
            </a:r>
            <a:r>
              <a:rPr lang="en-GB" sz="1400" dirty="0">
                <a:latin typeface="Sassoon Infant Std" panose="020B0503020103030203" pitchFamily="34" charset="0"/>
              </a:rPr>
              <a:t> &amp; Chris </a:t>
            </a:r>
            <a:r>
              <a:rPr lang="en-GB" sz="1400" dirty="0" err="1">
                <a:latin typeface="Sassoon Infant Std" panose="020B0503020103030203" pitchFamily="34" charset="0"/>
              </a:rPr>
              <a:t>Piascik</a:t>
            </a:r>
            <a:endParaRPr lang="en-GB" sz="1400" dirty="0">
              <a:latin typeface="Sassoon Infant Std" panose="020B0503020103030203" pitchFamily="34" charset="0"/>
            </a:endParaRPr>
          </a:p>
        </p:txBody>
      </p:sp>
      <p:sp>
        <p:nvSpPr>
          <p:cNvPr id="10" name="TextBox 9">
            <a:extLst>
              <a:ext uri="{FF2B5EF4-FFF2-40B4-BE49-F238E27FC236}">
                <a16:creationId xmlns:a16="http://schemas.microsoft.com/office/drawing/2014/main" id="{9F2EDF2F-5E4F-731C-D7C3-5E69D87EABA4}"/>
              </a:ext>
            </a:extLst>
          </p:cNvPr>
          <p:cNvSpPr txBox="1"/>
          <p:nvPr/>
        </p:nvSpPr>
        <p:spPr>
          <a:xfrm>
            <a:off x="4542557" y="6062442"/>
            <a:ext cx="1928813" cy="646331"/>
          </a:xfrm>
          <a:prstGeom prst="rect">
            <a:avLst/>
          </a:prstGeom>
          <a:noFill/>
        </p:spPr>
        <p:txBody>
          <a:bodyPr wrap="square" rtlCol="0">
            <a:spAutoFit/>
          </a:bodyPr>
          <a:lstStyle/>
          <a:p>
            <a:pPr algn="ctr"/>
            <a:r>
              <a:rPr lang="en-GB" sz="1200" dirty="0">
                <a:latin typeface="Sassoon Infant Std" panose="020B0503020103030203" pitchFamily="34" charset="0"/>
              </a:rPr>
              <a:t>I Talk Like a River</a:t>
            </a:r>
          </a:p>
          <a:p>
            <a:pPr algn="ctr"/>
            <a:r>
              <a:rPr lang="en-GB" sz="1200" dirty="0">
                <a:latin typeface="Sassoon Infant Std" panose="020B0503020103030203" pitchFamily="34" charset="0"/>
              </a:rPr>
              <a:t>By Jordan Scott &amp; Sydney Smith</a:t>
            </a:r>
          </a:p>
        </p:txBody>
      </p:sp>
      <p:sp>
        <p:nvSpPr>
          <p:cNvPr id="3" name="Rectangle 2">
            <a:extLst>
              <a:ext uri="{FF2B5EF4-FFF2-40B4-BE49-F238E27FC236}">
                <a16:creationId xmlns:a16="http://schemas.microsoft.com/office/drawing/2014/main" id="{011B287E-F5B8-B362-FC7A-98456722947B}"/>
              </a:ext>
            </a:extLst>
          </p:cNvPr>
          <p:cNvSpPr/>
          <p:nvPr/>
        </p:nvSpPr>
        <p:spPr>
          <a:xfrm>
            <a:off x="2652491" y="44625"/>
            <a:ext cx="3852998" cy="676875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2" name="Picture 4">
            <a:extLst>
              <a:ext uri="{FF2B5EF4-FFF2-40B4-BE49-F238E27FC236}">
                <a16:creationId xmlns:a16="http://schemas.microsoft.com/office/drawing/2014/main" id="{2BC38C90-5B53-93B5-E6BD-AB08A0C0BB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6230" y="4849763"/>
            <a:ext cx="1054372" cy="11715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53CCEBFA-C431-FEC1-69EA-52AC8F191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7474" y="4756245"/>
            <a:ext cx="678824" cy="101317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7536253-7651-3357-4595-D460B072FFD9}"/>
              </a:ext>
            </a:extLst>
          </p:cNvPr>
          <p:cNvPicPr>
            <a:picLocks noChangeAspect="1" noChangeArrowheads="1"/>
          </p:cNvPicPr>
          <p:nvPr/>
        </p:nvPicPr>
        <p:blipFill>
          <a:blip r:embed="rId4">
            <a:alphaModFix/>
            <a:extLst>
              <a:ext uri="{28A0092B-C50C-407E-A947-70E740481C1C}">
                <a14:useLocalDpi xmlns:a14="http://schemas.microsoft.com/office/drawing/2010/main" val="0"/>
              </a:ext>
            </a:extLst>
          </a:blip>
          <a:srcRect/>
          <a:stretch>
            <a:fillRect/>
          </a:stretch>
        </p:blipFill>
        <p:spPr bwMode="auto">
          <a:xfrm>
            <a:off x="5036229" y="455177"/>
            <a:ext cx="1044773" cy="160734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Butterfly Lion by Michael Morpurgo. An easier reader for year 4 pupils">
            <a:extLst>
              <a:ext uri="{FF2B5EF4-FFF2-40B4-BE49-F238E27FC236}">
                <a16:creationId xmlns:a16="http://schemas.microsoft.com/office/drawing/2014/main" id="{2E33E0ED-1F67-C654-3254-33FA6459BA79}"/>
              </a:ext>
            </a:extLst>
          </p:cNvPr>
          <p:cNvPicPr>
            <a:picLocks noChangeAspect="1" noChangeArrowheads="1"/>
          </p:cNvPicPr>
          <p:nvPr/>
        </p:nvPicPr>
        <p:blipFill>
          <a:blip r:embed="rId5">
            <a:alphaModFix/>
            <a:extLst>
              <a:ext uri="{28A0092B-C50C-407E-A947-70E740481C1C}">
                <a14:useLocalDpi xmlns:a14="http://schemas.microsoft.com/office/drawing/2010/main" val="0"/>
              </a:ext>
            </a:extLst>
          </a:blip>
          <a:srcRect/>
          <a:stretch>
            <a:fillRect/>
          </a:stretch>
        </p:blipFill>
        <p:spPr bwMode="auto">
          <a:xfrm>
            <a:off x="3151017" y="1980842"/>
            <a:ext cx="956755" cy="145403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Brand New Boy | David Almond">
            <a:extLst>
              <a:ext uri="{FF2B5EF4-FFF2-40B4-BE49-F238E27FC236}">
                <a16:creationId xmlns:a16="http://schemas.microsoft.com/office/drawing/2014/main" id="{B6B4419B-8332-F0C3-8431-41E45A1BE6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6229" y="2987607"/>
            <a:ext cx="759908" cy="116317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6032A61-FA34-188F-5B5C-5107105A4E8D}"/>
              </a:ext>
            </a:extLst>
          </p:cNvPr>
          <p:cNvSpPr/>
          <p:nvPr/>
        </p:nvSpPr>
        <p:spPr>
          <a:xfrm>
            <a:off x="2989595" y="665111"/>
            <a:ext cx="1222365" cy="1237812"/>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E307C00-414D-A233-E9A2-3EFBF004431F}"/>
              </a:ext>
            </a:extLst>
          </p:cNvPr>
          <p:cNvSpPr txBox="1"/>
          <p:nvPr/>
        </p:nvSpPr>
        <p:spPr>
          <a:xfrm>
            <a:off x="470238" y="2781955"/>
            <a:ext cx="1728192" cy="923330"/>
          </a:xfrm>
          <a:prstGeom prst="rect">
            <a:avLst/>
          </a:prstGeom>
          <a:noFill/>
        </p:spPr>
        <p:txBody>
          <a:bodyPr wrap="square">
            <a:spAutoFit/>
          </a:bodyPr>
          <a:lstStyle/>
          <a:p>
            <a:pPr algn="ctr"/>
            <a:r>
              <a:rPr lang="en-GB" dirty="0">
                <a:latin typeface="Sassoon Infant Std" panose="020B0503020103030203" pitchFamily="34" charset="0"/>
              </a:rPr>
              <a:t>Some of these titles may change</a:t>
            </a:r>
          </a:p>
        </p:txBody>
      </p:sp>
    </p:spTree>
    <p:extLst>
      <p:ext uri="{BB962C8B-B14F-4D97-AF65-F5344CB8AC3E}">
        <p14:creationId xmlns:p14="http://schemas.microsoft.com/office/powerpoint/2010/main" val="3732773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074A0C15-9346-AEBC-2828-6315D1AA6549}"/>
              </a:ext>
            </a:extLst>
          </p:cNvPr>
          <p:cNvSpPr>
            <a:spLocks noChangeArrowheads="1"/>
          </p:cNvSpPr>
          <p:nvPr/>
        </p:nvSpPr>
        <p:spPr bwMode="auto">
          <a:xfrm>
            <a:off x="971600" y="1450177"/>
            <a:ext cx="7488238" cy="250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marL="342900" indent="-342900"/>
            <a:r>
              <a:rPr lang="en-GB" altLang="en-US" sz="2000" dirty="0">
                <a:latin typeface="Sassoon Infant Std" panose="020B0503020103030203" pitchFamily="34" charset="0"/>
              </a:rPr>
              <a:t>We have lots of equipment readily available in school for the children should they need it.</a:t>
            </a:r>
          </a:p>
          <a:p>
            <a:pPr marL="342900" indent="-342900"/>
            <a:r>
              <a:rPr lang="en-GB" altLang="en-US" sz="2000" dirty="0">
                <a:latin typeface="Sassoon Infant Std" panose="020B0503020103030203" pitchFamily="34" charset="0"/>
              </a:rPr>
              <a:t>In Key Stage 2, children are allowed to bring their own pencil cases, however, these need to be a sensible size and fit in the trays</a:t>
            </a:r>
          </a:p>
          <a:p>
            <a:pPr marL="342900" indent="-342900"/>
            <a:r>
              <a:rPr lang="en-GB" altLang="en-US" sz="2000" dirty="0">
                <a:latin typeface="Sassoon Infant Std" panose="020B0503020103030203" pitchFamily="34" charset="0"/>
              </a:rPr>
              <a:t>Air-up water bottles are </a:t>
            </a:r>
            <a:r>
              <a:rPr lang="en-GB" altLang="en-US" sz="2000" u="sng" dirty="0">
                <a:latin typeface="Sassoon Infant Std" panose="020B0503020103030203" pitchFamily="34" charset="0"/>
              </a:rPr>
              <a:t>not</a:t>
            </a:r>
            <a:r>
              <a:rPr lang="en-GB" altLang="en-US" sz="2000" dirty="0">
                <a:latin typeface="Sassoon Infant Std" panose="020B0503020103030203" pitchFamily="34" charset="0"/>
              </a:rPr>
              <a:t> permitted in school</a:t>
            </a:r>
            <a:endParaRPr lang="en-GB" altLang="en-US" sz="2800" dirty="0">
              <a:latin typeface="Sassoon Infant Std" panose="020B0503020103030203" pitchFamily="34" charset="0"/>
            </a:endParaRPr>
          </a:p>
          <a:p>
            <a:r>
              <a:rPr lang="en-GB" altLang="en-US" b="1" dirty="0">
                <a:solidFill>
                  <a:srgbClr val="FF0000"/>
                </a:solidFill>
                <a:latin typeface="Sassoon Infant Std" panose="020B0503020103030203" pitchFamily="34" charset="0"/>
              </a:rPr>
              <a:t> </a:t>
            </a:r>
            <a:r>
              <a:rPr lang="en-GB" altLang="en-US" sz="2000" b="1" dirty="0">
                <a:solidFill>
                  <a:srgbClr val="FF0000"/>
                </a:solidFill>
                <a:latin typeface="Sassoon Infant Std" panose="020B0503020103030203" pitchFamily="34" charset="0"/>
              </a:rPr>
              <a:t>Children writing in pen must write in </a:t>
            </a:r>
            <a:r>
              <a:rPr lang="en-GB" altLang="en-US" sz="2000" b="1" dirty="0">
                <a:solidFill>
                  <a:srgbClr val="0070C0"/>
                </a:solidFill>
                <a:latin typeface="Sassoon Infant Std" panose="020B0503020103030203" pitchFamily="34" charset="0"/>
              </a:rPr>
              <a:t>blue</a:t>
            </a:r>
            <a:r>
              <a:rPr lang="en-GB" altLang="en-US" sz="2000" b="1" dirty="0">
                <a:solidFill>
                  <a:srgbClr val="FF0000"/>
                </a:solidFill>
                <a:latin typeface="Sassoon Infant Std" panose="020B0503020103030203" pitchFamily="34" charset="0"/>
              </a:rPr>
              <a:t> handwriting pen – no biros please! </a:t>
            </a:r>
            <a:endParaRPr lang="en-GB" altLang="en-US" dirty="0">
              <a:latin typeface="Sassoon Infant Std" panose="020B0503020103030203" pitchFamily="34" charset="0"/>
            </a:endParaRPr>
          </a:p>
        </p:txBody>
      </p:sp>
      <p:sp>
        <p:nvSpPr>
          <p:cNvPr id="35843" name="Rectangle 2">
            <a:extLst>
              <a:ext uri="{FF2B5EF4-FFF2-40B4-BE49-F238E27FC236}">
                <a16:creationId xmlns:a16="http://schemas.microsoft.com/office/drawing/2014/main" id="{74F1254C-A092-FB1B-0606-D91A2D21CBB0}"/>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Equipment</a:t>
            </a:r>
            <a:endParaRPr lang="en-GB" altLang="en-US" sz="5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70126ACC-FFCF-077C-8C80-2F283A873B04}"/>
              </a:ext>
            </a:extLst>
          </p:cNvPr>
          <p:cNvPicPr>
            <a:picLocks noChangeAspect="1"/>
          </p:cNvPicPr>
          <p:nvPr/>
        </p:nvPicPr>
        <p:blipFill>
          <a:blip r:embed="rId3"/>
          <a:stretch>
            <a:fillRect/>
          </a:stretch>
        </p:blipFill>
        <p:spPr>
          <a:xfrm>
            <a:off x="1801646" y="4553037"/>
            <a:ext cx="1402202" cy="1377815"/>
          </a:xfrm>
          <a:prstGeom prst="rect">
            <a:avLst/>
          </a:prstGeom>
        </p:spPr>
      </p:pic>
      <p:pic>
        <p:nvPicPr>
          <p:cNvPr id="3" name="Picture 2">
            <a:extLst>
              <a:ext uri="{FF2B5EF4-FFF2-40B4-BE49-F238E27FC236}">
                <a16:creationId xmlns:a16="http://schemas.microsoft.com/office/drawing/2014/main" id="{0C3EC317-E490-BA62-379D-4C381C47B108}"/>
              </a:ext>
            </a:extLst>
          </p:cNvPr>
          <p:cNvPicPr>
            <a:picLocks noChangeAspect="1"/>
          </p:cNvPicPr>
          <p:nvPr/>
        </p:nvPicPr>
        <p:blipFill>
          <a:blip r:embed="rId4"/>
          <a:stretch>
            <a:fillRect/>
          </a:stretch>
        </p:blipFill>
        <p:spPr>
          <a:xfrm>
            <a:off x="5940154" y="4365812"/>
            <a:ext cx="2028816" cy="173898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a:extLst>
              <a:ext uri="{FF2B5EF4-FFF2-40B4-BE49-F238E27FC236}">
                <a16:creationId xmlns:a16="http://schemas.microsoft.com/office/drawing/2014/main" id="{2FAADA2A-5666-8279-302E-1F70EDBDE5BB}"/>
              </a:ext>
            </a:extLst>
          </p:cNvPr>
          <p:cNvSpPr>
            <a:spLocks noChangeArrowheads="1"/>
          </p:cNvSpPr>
          <p:nvPr/>
        </p:nvSpPr>
        <p:spPr bwMode="auto">
          <a:xfrm>
            <a:off x="893461" y="1196752"/>
            <a:ext cx="7488238" cy="3576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eaLnBrk="1" hangingPunct="1">
              <a:spcBef>
                <a:spcPct val="0"/>
              </a:spcBef>
              <a:buClrTx/>
              <a:buSzTx/>
              <a:buFontTx/>
              <a:buChar char="•"/>
            </a:pPr>
            <a:endParaRPr lang="en-US" altLang="en-US" sz="2000" dirty="0">
              <a:latin typeface="Comic Sans MS" panose="030F0702030302020204" pitchFamily="66" charset="0"/>
              <a:ea typeface="MS PGothic" panose="020B0600070205080204" pitchFamily="34" charset="-128"/>
            </a:endParaRPr>
          </a:p>
          <a:p>
            <a:r>
              <a:rPr lang="en-GB" dirty="0">
                <a:latin typeface="Sassoon Infant Std" panose="020B0503020103030203" pitchFamily="34" charset="0"/>
              </a:rPr>
              <a:t> Children can choose to have a hot school dinner (red, green or jacket potato option) or packed lunch. Menus are on the school website.</a:t>
            </a:r>
          </a:p>
          <a:p>
            <a:r>
              <a:rPr lang="en-GB" dirty="0">
                <a:latin typeface="Sassoon Infant Std" panose="020B0503020103030203" pitchFamily="34" charset="0"/>
              </a:rPr>
              <a:t> If your child chooses to have a packed lunch, please try to ensure that it contains a healthy balance. Fizzy drinks are not allowed in school.</a:t>
            </a:r>
          </a:p>
          <a:p>
            <a:r>
              <a:rPr lang="en-GB" dirty="0">
                <a:latin typeface="Sassoon Infant Std" panose="020B0503020103030203" pitchFamily="34" charset="0"/>
              </a:rPr>
              <a:t> Children will only be allowed fruit at breaktimes – no cereal bars, fruit winders etc. </a:t>
            </a:r>
          </a:p>
        </p:txBody>
      </p:sp>
      <p:sp>
        <p:nvSpPr>
          <p:cNvPr id="41987" name="Rectangle 2">
            <a:extLst>
              <a:ext uri="{FF2B5EF4-FFF2-40B4-BE49-F238E27FC236}">
                <a16:creationId xmlns:a16="http://schemas.microsoft.com/office/drawing/2014/main" id="{381BD436-F4E2-1551-B3C4-B83F9B5B1870}"/>
              </a:ext>
            </a:extLst>
          </p:cNvPr>
          <p:cNvSpPr>
            <a:spLocks noChangeArrowheads="1"/>
          </p:cNvSpPr>
          <p:nvPr/>
        </p:nvSpPr>
        <p:spPr bwMode="auto">
          <a:xfrm>
            <a:off x="827088" y="765175"/>
            <a:ext cx="748823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800" b="1" dirty="0">
                <a:latin typeface="Sassoon Infant Std" panose="020B0503020103030203" pitchFamily="34" charset="0"/>
                <a:ea typeface="MS PGothic" panose="020B0600070205080204" pitchFamily="34" charset="-128"/>
              </a:rPr>
              <a:t>Lunchtimes and Snacks</a:t>
            </a:r>
            <a:br>
              <a:rPr lang="en-GB" altLang="en-US" sz="4000" dirty="0">
                <a:latin typeface="Comic Sans MS" panose="030F0702030302020204" pitchFamily="66" charset="0"/>
                <a:ea typeface="MS PGothic" panose="020B0600070205080204" pitchFamily="34" charset="-128"/>
              </a:rPr>
            </a:br>
            <a:endParaRPr lang="en-GB" altLang="en-US" sz="4000" dirty="0">
              <a:latin typeface="Times New Roman" panose="02020603050405020304" pitchFamily="18" charset="0"/>
              <a:ea typeface="MS PGothic" panose="020B0600070205080204" pitchFamily="34" charset="-128"/>
            </a:endParaRPr>
          </a:p>
        </p:txBody>
      </p:sp>
      <p:pic>
        <p:nvPicPr>
          <p:cNvPr id="2" name="Picture 1">
            <a:extLst>
              <a:ext uri="{FF2B5EF4-FFF2-40B4-BE49-F238E27FC236}">
                <a16:creationId xmlns:a16="http://schemas.microsoft.com/office/drawing/2014/main" id="{C6C60CB5-2D0C-6BE1-81FD-BE0241A87767}"/>
              </a:ext>
            </a:extLst>
          </p:cNvPr>
          <p:cNvPicPr>
            <a:picLocks noChangeAspect="1"/>
          </p:cNvPicPr>
          <p:nvPr/>
        </p:nvPicPr>
        <p:blipFill>
          <a:blip r:embed="rId3"/>
          <a:stretch>
            <a:fillRect/>
          </a:stretch>
        </p:blipFill>
        <p:spPr>
          <a:xfrm>
            <a:off x="1141461" y="4860582"/>
            <a:ext cx="1165038" cy="1144776"/>
          </a:xfrm>
          <a:prstGeom prst="rect">
            <a:avLst/>
          </a:prstGeom>
        </p:spPr>
      </p:pic>
      <p:pic>
        <p:nvPicPr>
          <p:cNvPr id="3" name="Picture 2">
            <a:extLst>
              <a:ext uri="{FF2B5EF4-FFF2-40B4-BE49-F238E27FC236}">
                <a16:creationId xmlns:a16="http://schemas.microsoft.com/office/drawing/2014/main" id="{81BB1106-036A-663F-479F-3976A3974E9A}"/>
              </a:ext>
            </a:extLst>
          </p:cNvPr>
          <p:cNvPicPr>
            <a:picLocks noChangeAspect="1"/>
          </p:cNvPicPr>
          <p:nvPr/>
        </p:nvPicPr>
        <p:blipFill>
          <a:blip r:embed="rId4"/>
          <a:stretch>
            <a:fillRect/>
          </a:stretch>
        </p:blipFill>
        <p:spPr>
          <a:xfrm>
            <a:off x="4834271" y="4334510"/>
            <a:ext cx="3309317" cy="175831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260050209"/>
              </p:ext>
            </p:extLst>
          </p:nvPr>
        </p:nvGraphicFramePr>
        <p:xfrm>
          <a:off x="971600" y="1530351"/>
          <a:ext cx="7200800" cy="4556486"/>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3329801">
                <a:tc>
                  <a:txBody>
                    <a:bodyPr/>
                    <a:lstStyle/>
                    <a:p>
                      <a:pPr algn="ctr">
                        <a:lnSpc>
                          <a:spcPct val="107000"/>
                        </a:lnSpc>
                        <a:spcAft>
                          <a:spcPts val="800"/>
                        </a:spcAft>
                      </a:pPr>
                      <a:r>
                        <a:rPr lang="en-GB" sz="1200" dirty="0">
                          <a:solidFill>
                            <a:schemeClr val="tx1"/>
                          </a:solidFill>
                          <a:effectLst/>
                          <a:latin typeface="Sassoon Infant Std" panose="020B0503020103030203" pitchFamily="34" charset="0"/>
                        </a:rPr>
                        <a:t>WINTER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shirt with school tie (clip on, elasticated or traditional) or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polo shirt; these can be with logo or plain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Grey trousers, shorts, pinafore dress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 </a:t>
                      </a:r>
                      <a:r>
                        <a:rPr lang="en-GB" sz="1400" b="0" dirty="0" err="1">
                          <a:solidFill>
                            <a:schemeClr val="tx1"/>
                          </a:solidFill>
                          <a:effectLst/>
                          <a:latin typeface="Sassoon Infant Std" panose="020B0503020103030203" pitchFamily="34" charset="0"/>
                        </a:rPr>
                        <a:t>v-neck</a:t>
                      </a:r>
                      <a:r>
                        <a:rPr lang="en-GB" sz="1400" b="0" dirty="0">
                          <a:solidFill>
                            <a:schemeClr val="tx1"/>
                          </a:solidFill>
                          <a:effectLst/>
                          <a:latin typeface="Sassoon Infant Std" panose="020B0503020103030203" pitchFamily="34" charset="0"/>
                        </a:rPr>
                        <a:t> sweatshirt or jumper or cardigan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or grey socks, grey or red tights</a:t>
                      </a:r>
                    </a:p>
                    <a:p>
                      <a:pPr marL="342900" lvl="0" indent="-342900">
                        <a:lnSpc>
                          <a:spcPct val="107000"/>
                        </a:lnSpc>
                        <a:spcAft>
                          <a:spcPts val="800"/>
                        </a:spcAft>
                        <a:buFont typeface="Symbol" panose="05050102010706020507" pitchFamily="18" charset="2"/>
                        <a:buChar char=""/>
                      </a:pPr>
                      <a:r>
                        <a:rPr lang="en-GB" sz="1400" b="0" dirty="0">
                          <a:solidFill>
                            <a:schemeClr val="tx1"/>
                          </a:solidFill>
                          <a:effectLst/>
                          <a:latin typeface="Sassoon Infant Std" panose="020B0503020103030203" pitchFamily="34" charset="0"/>
                        </a:rPr>
                        <a:t>Red fleece for outdoor use (optional)</a:t>
                      </a:r>
                    </a:p>
                    <a:p>
                      <a:pPr marL="342900" lvl="0" indent="-342900">
                        <a:lnSpc>
                          <a:spcPct val="107000"/>
                        </a:lnSpc>
                        <a:spcAft>
                          <a:spcPts val="800"/>
                        </a:spcAft>
                        <a:buFont typeface="Symbol" panose="05050102010706020507" pitchFamily="18" charset="2"/>
                        <a:buChar char=""/>
                      </a:pPr>
                      <a:r>
                        <a:rPr lang="en-GB" sz="1400" b="1" dirty="0">
                          <a:solidFill>
                            <a:schemeClr val="tx1"/>
                          </a:solidFill>
                          <a:effectLst/>
                          <a:latin typeface="Sassoon Infant Std" panose="020B0503020103030203" pitchFamily="34" charset="0"/>
                        </a:rPr>
                        <a:t>Smart black school shoes </a:t>
                      </a:r>
                      <a:r>
                        <a:rPr lang="en-GB" sz="1400" b="0" dirty="0">
                          <a:solidFill>
                            <a:schemeClr val="tx1"/>
                          </a:solidFill>
                          <a:effectLst/>
                          <a:latin typeface="Sassoon Infant Std" panose="020B0503020103030203" pitchFamily="34" charset="0"/>
                        </a:rPr>
                        <a:t>– TRAINERS are </a:t>
                      </a:r>
                      <a:r>
                        <a:rPr lang="en-GB" sz="1400" b="0" u="sng" dirty="0">
                          <a:solidFill>
                            <a:schemeClr val="tx1"/>
                          </a:solidFill>
                          <a:effectLst/>
                          <a:latin typeface="Sassoon Infant Std" panose="020B0503020103030203" pitchFamily="34" charset="0"/>
                        </a:rPr>
                        <a:t>not acceptable</a:t>
                      </a:r>
                      <a:r>
                        <a:rPr lang="en-GB" sz="1400" b="0" dirty="0">
                          <a:solidFill>
                            <a:schemeClr val="tx1"/>
                          </a:solidFill>
                          <a:effectLst/>
                          <a:latin typeface="Sassoon Infant Std" panose="020B0503020103030203" pitchFamily="34" charset="0"/>
                        </a:rPr>
                        <a:t>. Please avoid shoes with flashing lights as they are a distraction to learning. </a:t>
                      </a:r>
                    </a:p>
                    <a:p>
                      <a:pPr algn="ctr">
                        <a:lnSpc>
                          <a:spcPct val="107000"/>
                        </a:lnSpc>
                        <a:spcAft>
                          <a:spcPts val="800"/>
                        </a:spcAft>
                      </a:pPr>
                      <a:r>
                        <a:rPr lang="en-GB" sz="1200" dirty="0">
                          <a:solidFill>
                            <a:schemeClr val="tx1"/>
                          </a:solidFill>
                          <a:effectLst/>
                          <a:latin typeface="Sassoon Infant Std" panose="020B0503020103030203" pitchFamily="34" charset="0"/>
                        </a:rPr>
                        <a:t>SUMMER</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Short sleeve white shirt or polo shirt</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Grey shorts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Red/white striped or checked dress</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Grey or white socks</a:t>
                      </a: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801096">
                <a:tc>
                  <a:txBody>
                    <a:bodyPr/>
                    <a:lstStyle/>
                    <a:p>
                      <a:pPr algn="ctr">
                        <a:lnSpc>
                          <a:spcPct val="107000"/>
                        </a:lnSpc>
                        <a:spcAft>
                          <a:spcPts val="800"/>
                        </a:spcAft>
                      </a:pPr>
                      <a:endParaRPr lang="en-GB" sz="12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347864" y="5445224"/>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endParaRPr lang="en-GB" altLang="en-US" dirty="0"/>
          </a:p>
        </p:txBody>
      </p:sp>
      <p:pic>
        <p:nvPicPr>
          <p:cNvPr id="2" name="Picture 1">
            <a:extLst>
              <a:ext uri="{FF2B5EF4-FFF2-40B4-BE49-F238E27FC236}">
                <a16:creationId xmlns:a16="http://schemas.microsoft.com/office/drawing/2014/main" id="{A5B20C93-0E52-792A-FDFB-09728E7D7012}"/>
              </a:ext>
            </a:extLst>
          </p:cNvPr>
          <p:cNvPicPr>
            <a:picLocks noChangeAspect="1"/>
          </p:cNvPicPr>
          <p:nvPr/>
        </p:nvPicPr>
        <p:blipFill>
          <a:blip r:embed="rId2"/>
          <a:stretch>
            <a:fillRect/>
          </a:stretch>
        </p:blipFill>
        <p:spPr>
          <a:xfrm>
            <a:off x="6228184" y="3886380"/>
            <a:ext cx="1402202" cy="13778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789955786"/>
              </p:ext>
            </p:extLst>
          </p:nvPr>
        </p:nvGraphicFramePr>
        <p:xfrm>
          <a:off x="971600" y="1340769"/>
          <a:ext cx="7200800" cy="4420045"/>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2448117">
                <a:tc>
                  <a:txBody>
                    <a:bodyPr/>
                    <a:lstStyle/>
                    <a:p>
                      <a:pPr algn="ctr">
                        <a:lnSpc>
                          <a:spcPct val="107000"/>
                        </a:lnSpc>
                        <a:spcAft>
                          <a:spcPts val="800"/>
                        </a:spcAft>
                      </a:pPr>
                      <a:endParaRPr lang="en-GB" sz="1400" dirty="0">
                        <a:solidFill>
                          <a:schemeClr val="tx1"/>
                        </a:solidFill>
                        <a:effectLst/>
                        <a:latin typeface="Sassoon Infant Std" panose="020B0503020103030203" pitchFamily="34" charset="0"/>
                      </a:endParaRPr>
                    </a:p>
                    <a:p>
                      <a:pPr algn="ctr">
                        <a:lnSpc>
                          <a:spcPct val="107000"/>
                        </a:lnSpc>
                        <a:spcAft>
                          <a:spcPts val="800"/>
                        </a:spcAft>
                      </a:pPr>
                      <a:r>
                        <a:rPr lang="en-GB" sz="1400" b="1" dirty="0">
                          <a:solidFill>
                            <a:schemeClr val="tx1"/>
                          </a:solidFill>
                          <a:effectLst/>
                          <a:latin typeface="Sassoon Infant Std" panose="020B0503020103030203" pitchFamily="34" charset="0"/>
                        </a:rPr>
                        <a:t>PE Kit</a:t>
                      </a:r>
                    </a:p>
                    <a:p>
                      <a:pPr>
                        <a:lnSpc>
                          <a:spcPct val="107000"/>
                        </a:lnSpc>
                        <a:spcAft>
                          <a:spcPts val="800"/>
                        </a:spcAft>
                      </a:pPr>
                      <a:r>
                        <a:rPr lang="en-GB" sz="1400" b="0" dirty="0">
                          <a:solidFill>
                            <a:schemeClr val="tx1"/>
                          </a:solidFill>
                          <a:effectLst/>
                          <a:latin typeface="Sassoon Infant Std" panose="020B0503020103030203" pitchFamily="34" charset="0"/>
                        </a:rPr>
                        <a:t>Children will need a school P.E. bag with their name on and:</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Red shorts</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White round-neck school t-shirt</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Black plimsoles </a:t>
                      </a:r>
                      <a:endParaRPr lang="en-GB" sz="1400" dirty="0">
                        <a:solidFill>
                          <a:schemeClr val="tx1"/>
                        </a:solidFill>
                        <a:effectLst/>
                        <a:latin typeface="Sassoon Infant Std" panose="020B0503020103030203" pitchFamily="34" charset="0"/>
                      </a:endParaRPr>
                    </a:p>
                    <a:p>
                      <a:pPr>
                        <a:lnSpc>
                          <a:spcPct val="107000"/>
                        </a:lnSpc>
                        <a:spcAft>
                          <a:spcPts val="800"/>
                        </a:spcAft>
                      </a:pPr>
                      <a:r>
                        <a:rPr lang="en-GB" sz="1400" dirty="0">
                          <a:solidFill>
                            <a:schemeClr val="tx1"/>
                          </a:solidFill>
                          <a:effectLst/>
                          <a:latin typeface="Sassoon Infant Std" panose="020B0503020103030203" pitchFamily="34" charset="0"/>
                        </a:rPr>
                        <a:t> </a:t>
                      </a:r>
                    </a:p>
                    <a:p>
                      <a:pPr>
                        <a:lnSpc>
                          <a:spcPct val="107000"/>
                        </a:lnSpc>
                        <a:spcAft>
                          <a:spcPts val="800"/>
                        </a:spcAft>
                      </a:pPr>
                      <a:r>
                        <a:rPr lang="en-GB" sz="1400" dirty="0">
                          <a:solidFill>
                            <a:schemeClr val="tx1"/>
                          </a:solidFill>
                          <a:effectLst/>
                          <a:latin typeface="Sassoon Infant Std" panose="020B0503020103030203" pitchFamily="34" charset="0"/>
                        </a:rPr>
                        <a:t>In Winter:</a:t>
                      </a:r>
                    </a:p>
                    <a:p>
                      <a:pPr>
                        <a:lnSpc>
                          <a:spcPct val="107000"/>
                        </a:lnSpc>
                        <a:spcAft>
                          <a:spcPts val="800"/>
                        </a:spcAft>
                      </a:pPr>
                      <a:r>
                        <a:rPr lang="en-GB" sz="1400" dirty="0">
                          <a:solidFill>
                            <a:schemeClr val="tx1"/>
                          </a:solidFill>
                          <a:effectLst/>
                          <a:latin typeface="Sassoon Infant Std" panose="020B0503020103030203" pitchFamily="34" charset="0"/>
                        </a:rPr>
                        <a:t> </a:t>
                      </a:r>
                      <a:r>
                        <a:rPr lang="en-GB" sz="1400" dirty="0">
                          <a:solidFill>
                            <a:schemeClr val="tx1"/>
                          </a:solidFill>
                          <a:effectLst/>
                          <a:latin typeface="Sassoon Infant Std" panose="020B0503020103030203" pitchFamily="34" charset="0"/>
                          <a:sym typeface="Symbol" panose="05050102010706020507" pitchFamily="18" charset="2"/>
                        </a:rPr>
                        <a:t></a:t>
                      </a:r>
                      <a:r>
                        <a:rPr lang="en-GB" sz="1400" dirty="0">
                          <a:solidFill>
                            <a:schemeClr val="tx1"/>
                          </a:solidFill>
                          <a:effectLst/>
                          <a:latin typeface="Sassoon Infant Std" panose="020B0503020103030203" pitchFamily="34" charset="0"/>
                        </a:rPr>
                        <a:t> </a:t>
                      </a:r>
                      <a:r>
                        <a:rPr lang="en-GB" sz="1400" b="0" dirty="0">
                          <a:solidFill>
                            <a:schemeClr val="tx1"/>
                          </a:solidFill>
                          <a:effectLst/>
                          <a:latin typeface="Sassoon Infant Std" panose="020B0503020103030203" pitchFamily="34" charset="0"/>
                        </a:rPr>
                        <a:t>Black joggers and a hoodie</a:t>
                      </a:r>
                      <a:endPar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1528128">
                <a:tc>
                  <a:txBody>
                    <a:bodyPr/>
                    <a:lstStyle/>
                    <a:p>
                      <a:pPr algn="l">
                        <a:lnSpc>
                          <a:spcPct val="107000"/>
                        </a:lnSpc>
                        <a:spcAft>
                          <a:spcPts val="800"/>
                        </a:spcAft>
                      </a:pPr>
                      <a:r>
                        <a:rPr lang="en-GB" sz="1400" b="1"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In addition, children will need: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water bottle</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book bag</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Nail varnish and jewellery (except plain stud earrings or a simple watch) are not permitted.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Hair bands and bobbles should be red, black or white – no large bows please</a:t>
                      </a: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132138" y="5805264"/>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endParaRPr lang="en-GB" altLang="en-US" dirty="0"/>
          </a:p>
        </p:txBody>
      </p:sp>
      <p:pic>
        <p:nvPicPr>
          <p:cNvPr id="2" name="Picture 1">
            <a:extLst>
              <a:ext uri="{FF2B5EF4-FFF2-40B4-BE49-F238E27FC236}">
                <a16:creationId xmlns:a16="http://schemas.microsoft.com/office/drawing/2014/main" id="{6859246E-A59C-0878-48E8-FDE8F376E329}"/>
              </a:ext>
            </a:extLst>
          </p:cNvPr>
          <p:cNvPicPr>
            <a:picLocks noChangeAspect="1"/>
          </p:cNvPicPr>
          <p:nvPr/>
        </p:nvPicPr>
        <p:blipFill>
          <a:blip r:embed="rId2"/>
          <a:stretch>
            <a:fillRect/>
          </a:stretch>
        </p:blipFill>
        <p:spPr>
          <a:xfrm>
            <a:off x="6372200" y="2958120"/>
            <a:ext cx="1402202" cy="1377815"/>
          </a:xfrm>
          <a:prstGeom prst="rect">
            <a:avLst/>
          </a:prstGeom>
        </p:spPr>
      </p:pic>
    </p:spTree>
    <p:extLst>
      <p:ext uri="{BB962C8B-B14F-4D97-AF65-F5344CB8AC3E}">
        <p14:creationId xmlns:p14="http://schemas.microsoft.com/office/powerpoint/2010/main" val="237691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4391BD20-8F04-927A-2B95-E8E71455A402}"/>
              </a:ext>
            </a:extLst>
          </p:cNvPr>
          <p:cNvSpPr>
            <a:spLocks noGrp="1"/>
          </p:cNvSpPr>
          <p:nvPr>
            <p:ph type="title"/>
          </p:nvPr>
        </p:nvSpPr>
        <p:spPr>
          <a:xfrm>
            <a:off x="971550" y="476250"/>
            <a:ext cx="6870700" cy="1044575"/>
          </a:xfrm>
        </p:spPr>
        <p:txBody>
          <a:bodyPr/>
          <a:lstStyle/>
          <a:p>
            <a:pPr eaLnBrk="1" hangingPunct="1"/>
            <a:r>
              <a:rPr lang="en-GB" altLang="en-US" b="1" dirty="0">
                <a:latin typeface="Sassoon Infant Std" panose="020B0503020103030203" pitchFamily="34" charset="0"/>
              </a:rPr>
              <a:t>Curriculum Overview</a:t>
            </a:r>
          </a:p>
        </p:txBody>
      </p:sp>
      <p:sp>
        <p:nvSpPr>
          <p:cNvPr id="7171" name="Content Placeholder 2">
            <a:extLst>
              <a:ext uri="{FF2B5EF4-FFF2-40B4-BE49-F238E27FC236}">
                <a16:creationId xmlns:a16="http://schemas.microsoft.com/office/drawing/2014/main" id="{0EF70299-FCC8-CA98-64FF-2E0DF8E2B022}"/>
              </a:ext>
            </a:extLst>
          </p:cNvPr>
          <p:cNvSpPr>
            <a:spLocks noGrp="1"/>
          </p:cNvSpPr>
          <p:nvPr>
            <p:ph idx="1"/>
          </p:nvPr>
        </p:nvSpPr>
        <p:spPr>
          <a:xfrm>
            <a:off x="829927" y="1586625"/>
            <a:ext cx="7264400" cy="4248448"/>
          </a:xfrm>
        </p:spPr>
        <p:txBody>
          <a:bodyPr rtlCol="0">
            <a:normAutofit/>
          </a:bodyPr>
          <a:lstStyle/>
          <a:p>
            <a:pPr marL="0" indent="0" algn="just" eaLnBrk="1" fontAlgn="auto" hangingPunct="1">
              <a:spcAft>
                <a:spcPts val="0"/>
              </a:spcAft>
              <a:buFontTx/>
              <a:buNone/>
              <a:defRPr/>
            </a:pPr>
            <a:endParaRPr lang="en-GB" sz="1200" dirty="0">
              <a:latin typeface="Century Gothic" panose="020B0502020202020204" pitchFamily="34" charset="0"/>
            </a:endParaRPr>
          </a:p>
          <a:p>
            <a:pPr marL="274320" indent="-274320" algn="just" eaLnBrk="1" fontAlgn="auto" hangingPunct="1">
              <a:spcAft>
                <a:spcPts val="0"/>
              </a:spcAft>
              <a:defRPr/>
            </a:pPr>
            <a:r>
              <a:rPr lang="en-GB" b="1" dirty="0">
                <a:latin typeface="Sassoon Infant Std" panose="020B0503020103030203" pitchFamily="34" charset="0"/>
              </a:rPr>
              <a:t>Y4 topics for the year:</a:t>
            </a:r>
          </a:p>
          <a:p>
            <a:pPr marL="274320" indent="-274320" algn="just" eaLnBrk="1" fontAlgn="auto" hangingPunct="1">
              <a:spcAft>
                <a:spcPts val="0"/>
              </a:spcAft>
              <a:defRPr/>
            </a:pPr>
            <a:r>
              <a:rPr lang="en-GB" dirty="0">
                <a:latin typeface="Sassoon Infant Std" panose="020B0503020103030203" pitchFamily="34" charset="0"/>
              </a:rPr>
              <a:t>Ancient Egyptians</a:t>
            </a:r>
          </a:p>
          <a:p>
            <a:pPr marL="274320" indent="-274320" algn="just" eaLnBrk="1" fontAlgn="auto" hangingPunct="1">
              <a:spcAft>
                <a:spcPts val="0"/>
              </a:spcAft>
              <a:defRPr/>
            </a:pPr>
            <a:r>
              <a:rPr lang="en-GB" dirty="0">
                <a:latin typeface="Sassoon Infant Std" panose="020B0503020103030203" pitchFamily="34" charset="0"/>
              </a:rPr>
              <a:t>¿</a:t>
            </a:r>
            <a:r>
              <a:rPr lang="en-GB" dirty="0" err="1">
                <a:latin typeface="Sassoon Infant Std" panose="020B0503020103030203" pitchFamily="34" charset="0"/>
              </a:rPr>
              <a:t>Dónde</a:t>
            </a:r>
            <a:r>
              <a:rPr lang="en-GB" dirty="0">
                <a:latin typeface="Sassoon Infant Std" panose="020B0503020103030203" pitchFamily="34" charset="0"/>
              </a:rPr>
              <a:t> </a:t>
            </a:r>
            <a:r>
              <a:rPr lang="en-GB" dirty="0" err="1">
                <a:latin typeface="Sassoon Infant Std" panose="020B0503020103030203" pitchFamily="34" charset="0"/>
              </a:rPr>
              <a:t>está</a:t>
            </a:r>
            <a:r>
              <a:rPr lang="en-GB" dirty="0">
                <a:latin typeface="Sassoon Infant Std" panose="020B0503020103030203" pitchFamily="34" charset="0"/>
              </a:rPr>
              <a:t> Andalucía?</a:t>
            </a:r>
          </a:p>
          <a:p>
            <a:pPr marL="274320" indent="-274320" algn="just" eaLnBrk="1" fontAlgn="auto" hangingPunct="1">
              <a:spcAft>
                <a:spcPts val="0"/>
              </a:spcAft>
              <a:defRPr/>
            </a:pPr>
            <a:r>
              <a:rPr lang="en-GB" dirty="0">
                <a:latin typeface="Sassoon Infant Std" panose="020B0503020103030203" pitchFamily="34" charset="0"/>
              </a:rPr>
              <a:t>Roman Empire</a:t>
            </a:r>
          </a:p>
          <a:p>
            <a:pPr marL="274320" indent="-274320" algn="just" eaLnBrk="1" fontAlgn="auto" hangingPunct="1">
              <a:spcAft>
                <a:spcPts val="0"/>
              </a:spcAft>
              <a:defRPr/>
            </a:pPr>
            <a:r>
              <a:rPr lang="en-GB" dirty="0">
                <a:latin typeface="Sassoon Infant Std" panose="020B0503020103030203" pitchFamily="34" charset="0"/>
              </a:rPr>
              <a:t>Industrial Revolution</a:t>
            </a:r>
          </a:p>
          <a:p>
            <a:pPr marL="274320" indent="-274320" algn="just" eaLnBrk="1" fontAlgn="auto" hangingPunct="1">
              <a:spcAft>
                <a:spcPts val="0"/>
              </a:spcAft>
              <a:defRPr/>
            </a:pPr>
            <a:r>
              <a:rPr lang="en-GB" dirty="0">
                <a:latin typeface="Sassoon Infant Std" panose="020B0503020103030203" pitchFamily="34" charset="0"/>
              </a:rPr>
              <a:t>Brazil and Rainforest</a:t>
            </a:r>
          </a:p>
          <a:p>
            <a:pPr marL="274320" indent="-274320" algn="just" eaLnBrk="1" fontAlgn="auto" hangingPunct="1">
              <a:spcAft>
                <a:spcPts val="0"/>
              </a:spcAft>
              <a:defRPr/>
            </a:pPr>
            <a:endParaRPr lang="en-GB" sz="1800" dirty="0">
              <a:latin typeface="Sassoon Infant Std" panose="020B0503020103030203" pitchFamily="34" charset="0"/>
            </a:endParaRPr>
          </a:p>
          <a:p>
            <a:pPr marL="0" indent="0" algn="just" eaLnBrk="1" fontAlgn="auto" hangingPunct="1">
              <a:spcAft>
                <a:spcPts val="0"/>
              </a:spcAft>
              <a:buNone/>
              <a:defRPr/>
            </a:pPr>
            <a:endParaRPr lang="en-GB" sz="1800" dirty="0">
              <a:latin typeface="Sassoon Infant Std" panose="020B0503020103030203" pitchFamily="34" charset="0"/>
            </a:endParaRPr>
          </a:p>
        </p:txBody>
      </p:sp>
      <p:pic>
        <p:nvPicPr>
          <p:cNvPr id="1026" name="Picture 2" descr="Ancient Egypt facts and history | National Geographic Kids">
            <a:extLst>
              <a:ext uri="{FF2B5EF4-FFF2-40B4-BE49-F238E27FC236}">
                <a16:creationId xmlns:a16="http://schemas.microsoft.com/office/drawing/2014/main" id="{5FABDF44-D3A6-FB7D-43B9-100D3274F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704686"/>
            <a:ext cx="2183769" cy="12283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ndalucia, Spain | Serandipians Preferred Destination">
            <a:extLst>
              <a:ext uri="{FF2B5EF4-FFF2-40B4-BE49-F238E27FC236}">
                <a16:creationId xmlns:a16="http://schemas.microsoft.com/office/drawing/2014/main" id="{F9212756-0C14-D8AF-7506-805210B70B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361" y="4022899"/>
            <a:ext cx="1979712" cy="13198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dustrial Revolution: Definition and Inventions | HISTORY">
            <a:extLst>
              <a:ext uri="{FF2B5EF4-FFF2-40B4-BE49-F238E27FC236}">
                <a16:creationId xmlns:a16="http://schemas.microsoft.com/office/drawing/2014/main" id="{567520CD-ACC3-17B2-3C80-2247CCBFF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1336534"/>
            <a:ext cx="2339752" cy="12283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to Prepare for Your First Time in the Brazilian Amazon">
            <a:extLst>
              <a:ext uri="{FF2B5EF4-FFF2-40B4-BE49-F238E27FC236}">
                <a16:creationId xmlns:a16="http://schemas.microsoft.com/office/drawing/2014/main" id="{FF2671BA-0357-C191-71BA-F9B3825900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49103" y="4794535"/>
            <a:ext cx="2183769" cy="142672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op 10 books about the Roman empire | Classics | The Guardian">
            <a:extLst>
              <a:ext uri="{FF2B5EF4-FFF2-40B4-BE49-F238E27FC236}">
                <a16:creationId xmlns:a16="http://schemas.microsoft.com/office/drawing/2014/main" id="{D712A236-D3DA-D8F0-4262-4B0BD2189E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7868" y="4866221"/>
            <a:ext cx="1828089" cy="13710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BC85AC7-5472-6233-5712-4B592DF75B30}"/>
              </a:ext>
            </a:extLst>
          </p:cNvPr>
          <p:cNvSpPr>
            <a:spLocks noGrp="1"/>
          </p:cNvSpPr>
          <p:nvPr>
            <p:ph type="title"/>
          </p:nvPr>
        </p:nvSpPr>
        <p:spPr>
          <a:xfrm>
            <a:off x="988144" y="764704"/>
            <a:ext cx="6870700" cy="1008063"/>
          </a:xfrm>
        </p:spPr>
        <p:txBody>
          <a:bodyPr/>
          <a:lstStyle/>
          <a:p>
            <a:pPr eaLnBrk="1" hangingPunct="1"/>
            <a:br>
              <a:rPr lang="en-GB" altLang="en-US" b="1" dirty="0">
                <a:latin typeface="Sassoon Infant Std" panose="020B0503020103030203" pitchFamily="34" charset="0"/>
              </a:rPr>
            </a:br>
            <a:br>
              <a:rPr lang="en-GB" altLang="en-US" b="1" dirty="0">
                <a:latin typeface="Sassoon Infant Std" panose="020B0503020103030203" pitchFamily="34" charset="0"/>
              </a:rPr>
            </a:br>
            <a:br>
              <a:rPr lang="en-GB" altLang="en-US" b="1" dirty="0">
                <a:latin typeface="Sassoon Infant Std" panose="020B0503020103030203" pitchFamily="34" charset="0"/>
              </a:rPr>
            </a:br>
            <a:br>
              <a:rPr lang="en-GB" altLang="en-US" b="1" dirty="0">
                <a:latin typeface="Sassoon Infant Std" panose="020B0503020103030203" pitchFamily="34" charset="0"/>
              </a:rPr>
            </a:br>
            <a:r>
              <a:rPr lang="en-GB" altLang="en-US" b="1" dirty="0">
                <a:latin typeface="Sassoon Infant Std" panose="020B0503020103030203" pitchFamily="34" charset="0"/>
              </a:rPr>
              <a:t>Educational Visits</a:t>
            </a:r>
            <a:br>
              <a:rPr lang="en-GB" altLang="en-US" b="1" dirty="0">
                <a:latin typeface="Sassoon Infant Std" panose="020B0503020103030203" pitchFamily="34" charset="0"/>
              </a:rPr>
            </a:br>
            <a:br>
              <a:rPr lang="en-GB" altLang="en-US" b="1" dirty="0">
                <a:latin typeface="Sassoon Infant Std" panose="020B0503020103030203" pitchFamily="34" charset="0"/>
              </a:rPr>
            </a:br>
            <a:r>
              <a:rPr lang="en-GB" altLang="en-US" sz="3200" dirty="0">
                <a:latin typeface="Sassoon Infant Std" panose="020B0503020103030203" pitchFamily="34" charset="0"/>
              </a:rPr>
              <a:t>Mr Egypt workshop</a:t>
            </a:r>
            <a:br>
              <a:rPr lang="en-GB" altLang="en-US" sz="3200" dirty="0">
                <a:latin typeface="Sassoon Infant Std" panose="020B0503020103030203" pitchFamily="34" charset="0"/>
              </a:rPr>
            </a:br>
            <a:r>
              <a:rPr lang="en-GB" altLang="en-US" sz="3200" dirty="0">
                <a:latin typeface="Sassoon Infant Std" panose="020B0503020103030203" pitchFamily="34" charset="0"/>
              </a:rPr>
              <a:t>Black Country Museum</a:t>
            </a:r>
            <a:br>
              <a:rPr lang="en-GB" altLang="en-US" sz="3200" dirty="0">
                <a:latin typeface="Sassoon Infant Std" panose="020B0503020103030203" pitchFamily="34" charset="0"/>
              </a:rPr>
            </a:br>
            <a:r>
              <a:rPr lang="en-GB" altLang="en-US" sz="3200" dirty="0">
                <a:latin typeface="Sassoon Infant Std" panose="020B0503020103030203" pitchFamily="34" charset="0"/>
              </a:rPr>
              <a:t>Botanical Gardens</a:t>
            </a:r>
            <a:endParaRPr lang="en-GB" altLang="en-US" dirty="0">
              <a:latin typeface="Sassoon Infant Std" panose="020B0503020103030203" pitchFamily="34" charset="0"/>
            </a:endParaRPr>
          </a:p>
        </p:txBody>
      </p:sp>
      <p:sp>
        <p:nvSpPr>
          <p:cNvPr id="7171" name="Content Placeholder 2">
            <a:extLst>
              <a:ext uri="{FF2B5EF4-FFF2-40B4-BE49-F238E27FC236}">
                <a16:creationId xmlns:a16="http://schemas.microsoft.com/office/drawing/2014/main" id="{07DCB672-7C63-9246-9AA5-DC23682DD5FD}"/>
              </a:ext>
            </a:extLst>
          </p:cNvPr>
          <p:cNvSpPr>
            <a:spLocks noGrp="1"/>
          </p:cNvSpPr>
          <p:nvPr>
            <p:ph idx="1"/>
          </p:nvPr>
        </p:nvSpPr>
        <p:spPr>
          <a:xfrm>
            <a:off x="958530" y="5085234"/>
            <a:ext cx="7335837" cy="883825"/>
          </a:xfrm>
        </p:spPr>
        <p:txBody>
          <a:bodyPr rtlCol="0">
            <a:normAutofit/>
          </a:bodyPr>
          <a:lstStyle/>
          <a:p>
            <a:pPr marL="0" indent="0" algn="just" eaLnBrk="1" fontAlgn="auto" hangingPunct="1">
              <a:spcAft>
                <a:spcPts val="0"/>
              </a:spcAft>
              <a:buFont typeface="Brush Script MT" panose="03060802040406070304" pitchFamily="66" charset="0"/>
              <a:buNone/>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p:txBody>
      </p:sp>
      <p:pic>
        <p:nvPicPr>
          <p:cNvPr id="2" name="Picture 1">
            <a:extLst>
              <a:ext uri="{FF2B5EF4-FFF2-40B4-BE49-F238E27FC236}">
                <a16:creationId xmlns:a16="http://schemas.microsoft.com/office/drawing/2014/main" id="{3FB3823E-AF2E-E849-A1CF-0DBDF5B4DAD2}"/>
              </a:ext>
            </a:extLst>
          </p:cNvPr>
          <p:cNvPicPr>
            <a:picLocks noChangeAspect="1"/>
          </p:cNvPicPr>
          <p:nvPr/>
        </p:nvPicPr>
        <p:blipFill>
          <a:blip r:embed="rId2"/>
          <a:stretch>
            <a:fillRect/>
          </a:stretch>
        </p:blipFill>
        <p:spPr>
          <a:xfrm>
            <a:off x="3870899" y="4612542"/>
            <a:ext cx="1402202" cy="137781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27B-2C74-41A4-F21A-C3ED65A8144F}"/>
              </a:ext>
            </a:extLst>
          </p:cNvPr>
          <p:cNvSpPr>
            <a:spLocks noGrp="1"/>
          </p:cNvSpPr>
          <p:nvPr>
            <p:ph type="title"/>
          </p:nvPr>
        </p:nvSpPr>
        <p:spPr/>
        <p:txBody>
          <a:bodyPr/>
          <a:lstStyle/>
          <a:p>
            <a:r>
              <a:rPr lang="en-GB" b="1" dirty="0">
                <a:latin typeface="Sassoon Infant Std" panose="020B0503020103030203" pitchFamily="34" charset="0"/>
              </a:rPr>
              <a:t>Clubs</a:t>
            </a:r>
            <a:endParaRPr lang="en-GB" dirty="0"/>
          </a:p>
        </p:txBody>
      </p:sp>
      <p:sp>
        <p:nvSpPr>
          <p:cNvPr id="3" name="Content Placeholder 2">
            <a:extLst>
              <a:ext uri="{FF2B5EF4-FFF2-40B4-BE49-F238E27FC236}">
                <a16:creationId xmlns:a16="http://schemas.microsoft.com/office/drawing/2014/main" id="{986E6B47-8814-B7DD-B480-1FC1C8AED242}"/>
              </a:ext>
            </a:extLst>
          </p:cNvPr>
          <p:cNvSpPr>
            <a:spLocks noGrp="1"/>
          </p:cNvSpPr>
          <p:nvPr>
            <p:ph idx="1"/>
          </p:nvPr>
        </p:nvSpPr>
        <p:spPr>
          <a:xfrm>
            <a:off x="1084263" y="1700809"/>
            <a:ext cx="7160146" cy="4022130"/>
          </a:xfrm>
        </p:spPr>
        <p:txBody>
          <a:bodyPr/>
          <a:lstStyle/>
          <a:p>
            <a:r>
              <a:rPr lang="en-GB" sz="1800" dirty="0">
                <a:latin typeface="Sassoon Infant Std" panose="020B0503020103030203" pitchFamily="34" charset="0"/>
              </a:rPr>
              <a:t>We have a wealth of different clubs available throughout the year. Examples include: </a:t>
            </a:r>
          </a:p>
          <a:p>
            <a:r>
              <a:rPr lang="en-GB" sz="1800" dirty="0">
                <a:latin typeface="Sassoon Infant Std" panose="020B0503020103030203" pitchFamily="34" charset="0"/>
              </a:rPr>
              <a:t>Choir</a:t>
            </a:r>
          </a:p>
          <a:p>
            <a:r>
              <a:rPr lang="en-GB" sz="1800" dirty="0">
                <a:latin typeface="Sassoon Infant Std" panose="020B0503020103030203" pitchFamily="34" charset="0"/>
              </a:rPr>
              <a:t>Gardening Club</a:t>
            </a:r>
          </a:p>
          <a:p>
            <a:r>
              <a:rPr lang="en-GB" sz="1800" dirty="0">
                <a:latin typeface="Sassoon Infant Std" panose="020B0503020103030203" pitchFamily="34" charset="0"/>
              </a:rPr>
              <a:t>Football</a:t>
            </a:r>
          </a:p>
          <a:p>
            <a:r>
              <a:rPr lang="en-GB" sz="1800" dirty="0">
                <a:latin typeface="Sassoon Infant Std" panose="020B0503020103030203" pitchFamily="34" charset="0"/>
              </a:rPr>
              <a:t>Tennis</a:t>
            </a:r>
          </a:p>
          <a:p>
            <a:r>
              <a:rPr lang="en-GB" sz="1800" dirty="0">
                <a:latin typeface="Sassoon Infant Std" panose="020B0503020103030203" pitchFamily="34" charset="0"/>
              </a:rPr>
              <a:t>Lego</a:t>
            </a:r>
          </a:p>
          <a:p>
            <a:r>
              <a:rPr lang="en-GB" sz="1800" dirty="0">
                <a:latin typeface="Sassoon Infant Std" panose="020B0503020103030203" pitchFamily="34" charset="0"/>
              </a:rPr>
              <a:t>Drawing</a:t>
            </a:r>
          </a:p>
          <a:p>
            <a:r>
              <a:rPr lang="en-GB" sz="1800" dirty="0">
                <a:latin typeface="Sassoon Infant Std" panose="020B0503020103030203" pitchFamily="34" charset="0"/>
              </a:rPr>
              <a:t>First Aid</a:t>
            </a:r>
          </a:p>
          <a:p>
            <a:endParaRPr lang="en-GB" sz="1800" dirty="0">
              <a:latin typeface="Sassoon Infant Std" panose="020B0503020103030203" pitchFamily="34" charset="0"/>
            </a:endParaRPr>
          </a:p>
          <a:p>
            <a:r>
              <a:rPr lang="en-GB" sz="1800" dirty="0">
                <a:latin typeface="Sassoon Infant Std" panose="020B0503020103030203" pitchFamily="34" charset="0"/>
              </a:rPr>
              <a:t>Look out for information sent out each term to sign up for places</a:t>
            </a:r>
          </a:p>
        </p:txBody>
      </p:sp>
    </p:spTree>
    <p:extLst>
      <p:ext uri="{BB962C8B-B14F-4D97-AF65-F5344CB8AC3E}">
        <p14:creationId xmlns:p14="http://schemas.microsoft.com/office/powerpoint/2010/main" val="337109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02292E1-B6A7-04A4-9B93-E59A73ED6656}"/>
              </a:ext>
            </a:extLst>
          </p:cNvPr>
          <p:cNvSpPr>
            <a:spLocks noGrp="1"/>
          </p:cNvSpPr>
          <p:nvPr>
            <p:ph type="title"/>
          </p:nvPr>
        </p:nvSpPr>
        <p:spPr/>
        <p:txBody>
          <a:bodyPr/>
          <a:lstStyle/>
          <a:p>
            <a:pPr eaLnBrk="1" hangingPunct="1">
              <a:lnSpc>
                <a:spcPct val="90000"/>
              </a:lnSpc>
            </a:pPr>
            <a:r>
              <a:rPr lang="en-GB" altLang="en-US" sz="3200" b="1" dirty="0">
                <a:latin typeface="Sassoon Infant Std" panose="020B0503020103030203" pitchFamily="34" charset="0"/>
              </a:rPr>
              <a:t>Dates for the Diary</a:t>
            </a:r>
          </a:p>
        </p:txBody>
      </p:sp>
      <p:sp>
        <p:nvSpPr>
          <p:cNvPr id="16387" name="Rectangle 3">
            <a:extLst>
              <a:ext uri="{FF2B5EF4-FFF2-40B4-BE49-F238E27FC236}">
                <a16:creationId xmlns:a16="http://schemas.microsoft.com/office/drawing/2014/main" id="{379EB37C-40E5-27B9-22FB-753B7FCA8871}"/>
              </a:ext>
            </a:extLst>
          </p:cNvPr>
          <p:cNvSpPr>
            <a:spLocks noGrp="1"/>
          </p:cNvSpPr>
          <p:nvPr>
            <p:ph type="body" idx="1"/>
          </p:nvPr>
        </p:nvSpPr>
        <p:spPr>
          <a:xfrm>
            <a:off x="1111249" y="1352277"/>
            <a:ext cx="6964363" cy="4597003"/>
          </a:xfrm>
        </p:spPr>
        <p:txBody>
          <a:bodyPr/>
          <a:lstStyle/>
          <a:p>
            <a:pPr marL="0" indent="0" eaLnBrk="1" hangingPunct="1">
              <a:buNone/>
            </a:pPr>
            <a:endParaRPr lang="en-GB" altLang="en-US" sz="2000" dirty="0">
              <a:latin typeface="SassoonPrimary" panose="020B0500000000000000" pitchFamily="34" charset="0"/>
            </a:endParaRPr>
          </a:p>
          <a:p>
            <a:pPr eaLnBrk="1" hangingPunct="1"/>
            <a:r>
              <a:rPr lang="en-GB" sz="1600" dirty="0">
                <a:latin typeface="Sassoon Infant Std" panose="020B0503020103030203" pitchFamily="34" charset="0"/>
              </a:rPr>
              <a:t>Monday 1 September 2025 (Teacher Training Day)</a:t>
            </a:r>
            <a:r>
              <a:rPr lang="en-GB" altLang="en-US" sz="1600" dirty="0">
                <a:latin typeface="Sassoon Infant Std" panose="020B0503020103030203" pitchFamily="34" charset="0"/>
              </a:rPr>
              <a:t> </a:t>
            </a:r>
          </a:p>
          <a:p>
            <a:pPr eaLnBrk="1" hangingPunct="1"/>
            <a:r>
              <a:rPr lang="en-GB" altLang="en-US" sz="1600" dirty="0">
                <a:latin typeface="Sassoon Infant Std" panose="020B0503020103030203" pitchFamily="34" charset="0"/>
              </a:rPr>
              <a:t>Tuesday 21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&amp; Wednesday 22</a:t>
            </a:r>
            <a:r>
              <a:rPr lang="en-GB" altLang="en-US" sz="1600" baseline="30000" dirty="0">
                <a:latin typeface="Sassoon Infant Std" panose="020B0503020103030203" pitchFamily="34" charset="0"/>
              </a:rPr>
              <a:t>nd</a:t>
            </a:r>
            <a:r>
              <a:rPr lang="en-GB" altLang="en-US" sz="1600" dirty="0">
                <a:latin typeface="Sassoon Infant Std" panose="020B0503020103030203" pitchFamily="34" charset="0"/>
              </a:rPr>
              <a:t> October Parents Meetings</a:t>
            </a:r>
          </a:p>
          <a:p>
            <a:pPr eaLnBrk="1" hangingPunct="1"/>
            <a:r>
              <a:rPr lang="en-GB" altLang="en-US" sz="1600" dirty="0">
                <a:latin typeface="Sassoon Infant Std" panose="020B0503020103030203" pitchFamily="34" charset="0"/>
              </a:rPr>
              <a:t>Friday 24</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October (Teacher Training Day) </a:t>
            </a:r>
          </a:p>
          <a:p>
            <a:pPr eaLnBrk="1" hangingPunct="1"/>
            <a:r>
              <a:rPr lang="en-GB" altLang="en-US" sz="1600" dirty="0">
                <a:latin typeface="Sassoon Infant Std" panose="020B0503020103030203" pitchFamily="34" charset="0"/>
              </a:rPr>
              <a:t>Monday 5</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January 2026 (Teacher Training Day)</a:t>
            </a:r>
          </a:p>
          <a:p>
            <a:pPr eaLnBrk="1" hangingPunct="1"/>
            <a:r>
              <a:rPr lang="en-GB" altLang="en-US" sz="1600" dirty="0">
                <a:latin typeface="Sassoon Infant Std" panose="020B0503020103030203" pitchFamily="34" charset="0"/>
              </a:rPr>
              <a:t>Monday 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June 2026 (Teacher Training Day)</a:t>
            </a:r>
          </a:p>
          <a:p>
            <a:pPr eaLnBrk="1" hangingPunct="1"/>
            <a:r>
              <a:rPr lang="en-GB" sz="1600" dirty="0">
                <a:latin typeface="Sassoon Infant Std" panose="020B0503020103030203" pitchFamily="34" charset="0"/>
              </a:rPr>
              <a:t>Monday 20 July 2026 (Teacher Training Day)</a:t>
            </a:r>
            <a:endParaRPr lang="en-GB" altLang="en-US" sz="2000" dirty="0">
              <a:latin typeface="Sassoon Infant Std" panose="020B0503020103030203" pitchFamily="34" charset="0"/>
            </a:endParaRPr>
          </a:p>
          <a:p>
            <a:pPr eaLnBrk="1" hangingPunct="1"/>
            <a:r>
              <a:rPr lang="en-GB" altLang="en-US" sz="1600" dirty="0">
                <a:latin typeface="Sassoon Infant Std" panose="020B0503020103030203" pitchFamily="34" charset="0"/>
              </a:rPr>
              <a:t>Year 4 Poetry/Music Wednesday 4</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March    </a:t>
            </a:r>
          </a:p>
          <a:p>
            <a:pPr eaLnBrk="1" hangingPunct="1"/>
            <a:r>
              <a:rPr lang="en-GB" altLang="en-US" sz="1600" dirty="0">
                <a:latin typeface="Sassoon Infant Std" panose="020B0503020103030203" pitchFamily="34" charset="0"/>
              </a:rPr>
              <a:t>Class Assembly Wednesday 6</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May     </a:t>
            </a:r>
          </a:p>
          <a:p>
            <a:pPr eaLnBrk="1" hangingPunct="1"/>
            <a:r>
              <a:rPr lang="en-GB" sz="1600" dirty="0">
                <a:latin typeface="Sassoon Infant Std" panose="020B0503020103030203" pitchFamily="34" charset="0"/>
              </a:rPr>
              <a:t>Parent Shares:</a:t>
            </a:r>
          </a:p>
          <a:p>
            <a:pPr eaLnBrk="1" hangingPunct="1"/>
            <a:r>
              <a:rPr lang="en-GB" sz="1600" dirty="0">
                <a:latin typeface="Sassoon Infant Std" panose="020B0503020103030203" pitchFamily="34" charset="0"/>
              </a:rPr>
              <a:t>Autumn: 28</a:t>
            </a:r>
            <a:r>
              <a:rPr lang="en-GB" sz="1600" baseline="30000" dirty="0">
                <a:latin typeface="Sassoon Infant Std" panose="020B0503020103030203" pitchFamily="34" charset="0"/>
              </a:rPr>
              <a:t>th</a:t>
            </a:r>
            <a:r>
              <a:rPr lang="en-GB" sz="1600" dirty="0">
                <a:latin typeface="Sassoon Infant Std" panose="020B0503020103030203" pitchFamily="34" charset="0"/>
              </a:rPr>
              <a:t> November</a:t>
            </a:r>
          </a:p>
          <a:p>
            <a:pPr eaLnBrk="1" hangingPunct="1"/>
            <a:r>
              <a:rPr lang="en-GB" sz="1600" dirty="0">
                <a:latin typeface="Sassoon Infant Std" panose="020B0503020103030203" pitchFamily="34" charset="0"/>
              </a:rPr>
              <a:t>Spring: 6</a:t>
            </a:r>
            <a:r>
              <a:rPr lang="en-GB" sz="1600" baseline="30000" dirty="0">
                <a:latin typeface="Sassoon Infant Std" panose="020B0503020103030203" pitchFamily="34" charset="0"/>
              </a:rPr>
              <a:t>th</a:t>
            </a:r>
            <a:r>
              <a:rPr lang="en-GB" sz="1600" dirty="0">
                <a:latin typeface="Sassoon Infant Std" panose="020B0503020103030203" pitchFamily="34" charset="0"/>
              </a:rPr>
              <a:t> February</a:t>
            </a:r>
          </a:p>
          <a:p>
            <a:pPr eaLnBrk="1" hangingPunct="1"/>
            <a:r>
              <a:rPr lang="en-GB" sz="1600" dirty="0">
                <a:latin typeface="Sassoon Infant Std" panose="020B0503020103030203" pitchFamily="34" charset="0"/>
              </a:rPr>
              <a:t>Summer: 22</a:t>
            </a:r>
            <a:r>
              <a:rPr lang="en-GB" sz="1600" baseline="30000" dirty="0">
                <a:latin typeface="Sassoon Infant Std" panose="020B0503020103030203" pitchFamily="34" charset="0"/>
              </a:rPr>
              <a:t>nd</a:t>
            </a:r>
            <a:r>
              <a:rPr lang="en-GB" sz="1600" dirty="0">
                <a:latin typeface="Sassoon Infant Std" panose="020B0503020103030203" pitchFamily="34" charset="0"/>
              </a:rPr>
              <a:t> May</a:t>
            </a:r>
          </a:p>
          <a:p>
            <a:pPr eaLnBrk="1" hangingPunct="1"/>
            <a:endParaRPr lang="en-GB" altLang="en-US" sz="1100" dirty="0">
              <a:highlight>
                <a:srgbClr val="FFFF00"/>
              </a:highlight>
              <a:latin typeface="Sassoon Infant Std" panose="020B0503020103030203" pitchFamily="34" charset="0"/>
            </a:endParaRPr>
          </a:p>
          <a:p>
            <a:r>
              <a:rPr lang="en-GB" altLang="en-US" sz="2000" dirty="0">
                <a:latin typeface="Sassoon Infant Std" panose="020B0503020103030203" pitchFamily="34" charset="0"/>
              </a:rPr>
              <a:t>Additional dates will be sent to you in the first curriculum letter in September.</a:t>
            </a:r>
          </a:p>
          <a:p>
            <a:pPr eaLnBrk="1" hangingPunct="1"/>
            <a:endParaRPr lang="en-GB" altLang="en-US" sz="2000" dirty="0">
              <a:highlight>
                <a:srgbClr val="FFFF00"/>
              </a:highlight>
              <a:latin typeface="Sassoon Infant Std" panose="020B0503020103030203" pitchFamily="34" charset="0"/>
            </a:endParaRPr>
          </a:p>
        </p:txBody>
      </p:sp>
      <p:pic>
        <p:nvPicPr>
          <p:cNvPr id="2" name="Picture 1">
            <a:extLst>
              <a:ext uri="{FF2B5EF4-FFF2-40B4-BE49-F238E27FC236}">
                <a16:creationId xmlns:a16="http://schemas.microsoft.com/office/drawing/2014/main" id="{B1AE9011-A26C-7A20-96BE-5F7925FA8AA6}"/>
              </a:ext>
            </a:extLst>
          </p:cNvPr>
          <p:cNvPicPr>
            <a:picLocks noChangeAspect="1"/>
          </p:cNvPicPr>
          <p:nvPr/>
        </p:nvPicPr>
        <p:blipFill>
          <a:blip r:embed="rId3"/>
          <a:stretch>
            <a:fillRect/>
          </a:stretch>
        </p:blipFill>
        <p:spPr>
          <a:xfrm>
            <a:off x="6804248" y="817563"/>
            <a:ext cx="1402202" cy="137781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5C203F5-D892-5B2F-E39E-5F8BE5E6BBD9}"/>
              </a:ext>
            </a:extLst>
          </p:cNvPr>
          <p:cNvSpPr>
            <a:spLocks noGrp="1"/>
          </p:cNvSpPr>
          <p:nvPr>
            <p:ph type="title"/>
          </p:nvPr>
        </p:nvSpPr>
        <p:spPr>
          <a:xfrm>
            <a:off x="1089818" y="553746"/>
            <a:ext cx="6964363" cy="739775"/>
          </a:xfrm>
        </p:spPr>
        <p:txBody>
          <a:bodyPr/>
          <a:lstStyle/>
          <a:p>
            <a:pPr eaLnBrk="1" hangingPunct="1"/>
            <a:r>
              <a:rPr lang="en-GB" altLang="en-US" b="1" dirty="0">
                <a:solidFill>
                  <a:srgbClr val="221304"/>
                </a:solidFill>
                <a:latin typeface="Sassoon Infant Std" panose="020B0503020103030203" pitchFamily="34" charset="0"/>
              </a:rPr>
              <a:t>Assessments</a:t>
            </a:r>
            <a:endParaRPr lang="en-GB" altLang="en-US" b="1" dirty="0">
              <a:highlight>
                <a:srgbClr val="FFFF00"/>
              </a:highlight>
              <a:latin typeface="Sassoon Infant Std" panose="020B0503020103030203" pitchFamily="34" charset="0"/>
            </a:endParaRPr>
          </a:p>
        </p:txBody>
      </p:sp>
      <p:sp>
        <p:nvSpPr>
          <p:cNvPr id="19459" name="Content Placeholder 2">
            <a:extLst>
              <a:ext uri="{FF2B5EF4-FFF2-40B4-BE49-F238E27FC236}">
                <a16:creationId xmlns:a16="http://schemas.microsoft.com/office/drawing/2014/main" id="{B838780E-9A8D-1373-D9F3-E94F6F7915AD}"/>
              </a:ext>
            </a:extLst>
          </p:cNvPr>
          <p:cNvSpPr>
            <a:spLocks noGrp="1"/>
          </p:cNvSpPr>
          <p:nvPr>
            <p:ph idx="1"/>
          </p:nvPr>
        </p:nvSpPr>
        <p:spPr>
          <a:xfrm>
            <a:off x="827086" y="923632"/>
            <a:ext cx="7489825" cy="5380621"/>
          </a:xfrm>
        </p:spPr>
        <p:txBody>
          <a:bodyPr/>
          <a:lstStyle/>
          <a:p>
            <a:pPr marL="0" indent="0" eaLnBrk="1" hangingPunct="1">
              <a:buFont typeface="Brush Script MT" panose="03060802040406070304" pitchFamily="66" charset="0"/>
              <a:buNone/>
            </a:pPr>
            <a:endParaRPr lang="en-GB" altLang="en-US" sz="1800" dirty="0">
              <a:solidFill>
                <a:srgbClr val="000000"/>
              </a:solidFill>
              <a:latin typeface="Sassoon Infant Std" panose="020B0503020103030203" pitchFamily="34" charset="0"/>
            </a:endParaRPr>
          </a:p>
          <a:p>
            <a:r>
              <a:rPr lang="en-GB" sz="2000" dirty="0">
                <a:latin typeface="Sassoon Infant Std" panose="020B0503020103030203" pitchFamily="34" charset="0"/>
              </a:rPr>
              <a:t>Children will be assessed throughout each term in reading, writing and maths. This is to enable us to ensure children are making good progress in their learning against their end of year expectations.</a:t>
            </a:r>
          </a:p>
          <a:p>
            <a:r>
              <a:rPr lang="en-GB" sz="2000" dirty="0">
                <a:latin typeface="Sassoon Infant Std" panose="020B0503020103030203" pitchFamily="34" charset="0"/>
              </a:rPr>
              <a:t>Your child’s assessment results will be shared with you at parents’ evenings in October and February. However, if you have any concerns about your child’s progress, you are more than welcome to make an appointment to speak to your child’s class teacher at any time.</a:t>
            </a:r>
          </a:p>
          <a:p>
            <a:r>
              <a:rPr lang="en-GB" sz="2000" dirty="0">
                <a:latin typeface="Sassoon Infant Std" panose="020B0503020103030203" pitchFamily="34" charset="0"/>
              </a:rPr>
              <a:t>In year 4, children complete The Multiplication Tables Check (MTC). This is a statutory assessment, completed online, at the end of year 4. Children complete 25 questions on timetables 2 to 12. They have 6 seconds to answer each question. We will appropriately prepare children for this assessment in school but any extra work you can do at home with times tables will be much appreciated.</a:t>
            </a:r>
          </a:p>
        </p:txBody>
      </p:sp>
      <p:pic>
        <p:nvPicPr>
          <p:cNvPr id="4" name="Picture 3">
            <a:extLst>
              <a:ext uri="{FF2B5EF4-FFF2-40B4-BE49-F238E27FC236}">
                <a16:creationId xmlns:a16="http://schemas.microsoft.com/office/drawing/2014/main" id="{08F16B7B-C81F-90D0-DC13-2CDD3185A530}"/>
              </a:ext>
            </a:extLst>
          </p:cNvPr>
          <p:cNvPicPr>
            <a:picLocks noChangeAspect="1"/>
          </p:cNvPicPr>
          <p:nvPr/>
        </p:nvPicPr>
        <p:blipFill>
          <a:blip r:embed="rId3"/>
          <a:stretch>
            <a:fillRect/>
          </a:stretch>
        </p:blipFill>
        <p:spPr>
          <a:xfrm>
            <a:off x="7871964" y="5497160"/>
            <a:ext cx="889893" cy="8744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8957B38B-90DD-AC95-ACB9-4E62B5719639}"/>
              </a:ext>
            </a:extLst>
          </p:cNvPr>
          <p:cNvSpPr>
            <a:spLocks noGrp="1"/>
          </p:cNvSpPr>
          <p:nvPr>
            <p:ph type="title"/>
          </p:nvPr>
        </p:nvSpPr>
        <p:spPr>
          <a:xfrm>
            <a:off x="762000" y="717550"/>
            <a:ext cx="7620000" cy="1054100"/>
          </a:xfrm>
        </p:spPr>
        <p:txBody>
          <a:bodyPr/>
          <a:lstStyle/>
          <a:p>
            <a:pPr eaLnBrk="1" hangingPunct="1"/>
            <a:r>
              <a:rPr lang="en-GB" altLang="en-US" sz="3200" b="1" dirty="0">
                <a:latin typeface="Sassoon Infant Std" panose="020B0503020103030203" pitchFamily="34" charset="0"/>
              </a:rPr>
              <a:t>Additional Information</a:t>
            </a:r>
          </a:p>
        </p:txBody>
      </p:sp>
      <p:sp>
        <p:nvSpPr>
          <p:cNvPr id="44035" name="Rectangle 3">
            <a:extLst>
              <a:ext uri="{FF2B5EF4-FFF2-40B4-BE49-F238E27FC236}">
                <a16:creationId xmlns:a16="http://schemas.microsoft.com/office/drawing/2014/main" id="{AE7C6A75-4813-0D15-2DF7-D45199CA3812}"/>
              </a:ext>
            </a:extLst>
          </p:cNvPr>
          <p:cNvSpPr>
            <a:spLocks noGrp="1"/>
          </p:cNvSpPr>
          <p:nvPr>
            <p:ph type="body" idx="1"/>
          </p:nvPr>
        </p:nvSpPr>
        <p:spPr>
          <a:xfrm>
            <a:off x="900113" y="2420888"/>
            <a:ext cx="7620000" cy="2304255"/>
          </a:xfrm>
        </p:spPr>
        <p:txBody>
          <a:bodyPr/>
          <a:lstStyle/>
          <a:p>
            <a:pPr eaLnBrk="1" hangingPunct="1">
              <a:lnSpc>
                <a:spcPct val="90000"/>
              </a:lnSpc>
            </a:pPr>
            <a:r>
              <a:rPr lang="en-GB" altLang="en-US" dirty="0">
                <a:latin typeface="Sassoon Infant Std" panose="020B0503020103030203" pitchFamily="34" charset="0"/>
              </a:rPr>
              <a:t>Curriculum letters detailing what your child will be learning in each subject will be sent out at the beginning of each half term. </a:t>
            </a:r>
          </a:p>
          <a:p>
            <a:pPr marL="0" indent="0" eaLnBrk="1" hangingPunct="1">
              <a:lnSpc>
                <a:spcPct val="90000"/>
              </a:lnSpc>
              <a:buNone/>
            </a:pPr>
            <a:endParaRPr lang="en-GB" altLang="en-US" dirty="0">
              <a:latin typeface="Sassoon Infant Std" panose="020B0503020103030203" pitchFamily="34" charset="0"/>
            </a:endParaRPr>
          </a:p>
          <a:p>
            <a:pPr eaLnBrk="1" hangingPunct="1">
              <a:lnSpc>
                <a:spcPct val="90000"/>
              </a:lnSpc>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p:txBody>
      </p:sp>
      <p:pic>
        <p:nvPicPr>
          <p:cNvPr id="2" name="Picture 1">
            <a:extLst>
              <a:ext uri="{FF2B5EF4-FFF2-40B4-BE49-F238E27FC236}">
                <a16:creationId xmlns:a16="http://schemas.microsoft.com/office/drawing/2014/main" id="{CF58D214-6B60-E68E-E7ED-FB3A5F6697D3}"/>
              </a:ext>
            </a:extLst>
          </p:cNvPr>
          <p:cNvPicPr>
            <a:picLocks noChangeAspect="1"/>
          </p:cNvPicPr>
          <p:nvPr/>
        </p:nvPicPr>
        <p:blipFill>
          <a:blip r:embed="rId3"/>
          <a:stretch>
            <a:fillRect/>
          </a:stretch>
        </p:blipFill>
        <p:spPr>
          <a:xfrm>
            <a:off x="4009012" y="4437112"/>
            <a:ext cx="1402202" cy="137781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3575ADE-89D3-3B7D-6F34-3EECF17AD022}"/>
              </a:ext>
            </a:extLst>
          </p:cNvPr>
          <p:cNvSpPr>
            <a:spLocks noGrp="1"/>
          </p:cNvSpPr>
          <p:nvPr>
            <p:ph type="title"/>
          </p:nvPr>
        </p:nvSpPr>
        <p:spPr>
          <a:xfrm>
            <a:off x="1095375" y="817563"/>
            <a:ext cx="6964363" cy="1201737"/>
          </a:xfrm>
        </p:spPr>
        <p:txBody>
          <a:bodyPr wrap="square" anchor="ctr">
            <a:normAutofit/>
          </a:bodyPr>
          <a:lstStyle/>
          <a:p>
            <a:pPr eaLnBrk="1" hangingPunct="1"/>
            <a:r>
              <a:rPr lang="en-GB" altLang="en-US" b="1" dirty="0">
                <a:latin typeface="Sassoon Infant Std" panose="020B0503020103030203" pitchFamily="34" charset="0"/>
              </a:rPr>
              <a:t>Questions?</a:t>
            </a:r>
          </a:p>
        </p:txBody>
      </p:sp>
      <p:pic>
        <p:nvPicPr>
          <p:cNvPr id="4" name="Picture 3">
            <a:extLst>
              <a:ext uri="{FF2B5EF4-FFF2-40B4-BE49-F238E27FC236}">
                <a16:creationId xmlns:a16="http://schemas.microsoft.com/office/drawing/2014/main" id="{4BA7A480-1CC0-5F06-AD32-0FEC0FCD74F4}"/>
              </a:ext>
            </a:extLst>
          </p:cNvPr>
          <p:cNvPicPr>
            <a:picLocks noChangeAspect="1"/>
          </p:cNvPicPr>
          <p:nvPr/>
        </p:nvPicPr>
        <p:blipFill>
          <a:blip r:embed="rId3"/>
          <a:stretch>
            <a:fillRect/>
          </a:stretch>
        </p:blipFill>
        <p:spPr>
          <a:xfrm>
            <a:off x="3870898" y="4717678"/>
            <a:ext cx="1402202" cy="1377815"/>
          </a:xfrm>
          <a:prstGeom prst="rect">
            <a:avLst/>
          </a:prstGeom>
        </p:spPr>
      </p:pic>
      <p:pic>
        <p:nvPicPr>
          <p:cNvPr id="2" name="Picture 2">
            <a:extLst>
              <a:ext uri="{FF2B5EF4-FFF2-40B4-BE49-F238E27FC236}">
                <a16:creationId xmlns:a16="http://schemas.microsoft.com/office/drawing/2014/main" id="{379C9BA9-C43F-BAF7-B5C8-DCC36477F8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2229" y="1880305"/>
            <a:ext cx="4259541" cy="2810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8C45BB73192D438D321840F7FB1AF5" ma:contentTypeVersion="18" ma:contentTypeDescription="Create a new document." ma:contentTypeScope="" ma:versionID="2aed3c3480d7553f1c71a8cef097d5ab">
  <xsd:schema xmlns:xsd="http://www.w3.org/2001/XMLSchema" xmlns:xs="http://www.w3.org/2001/XMLSchema" xmlns:p="http://schemas.microsoft.com/office/2006/metadata/properties" xmlns:ns2="21ccfc59-c5dd-4b6b-8103-d8c9edbb0565" xmlns:ns3="deb56b06-e6d2-4d61-8ce0-b1e5f8eb451e" targetNamespace="http://schemas.microsoft.com/office/2006/metadata/properties" ma:root="true" ma:fieldsID="094713d356fbf529f0dcc49a8529b38a" ns2:_="" ns3:_="">
    <xsd:import namespace="21ccfc59-c5dd-4b6b-8103-d8c9edbb0565"/>
    <xsd:import namespace="deb56b06-e6d2-4d61-8ce0-b1e5f8eb451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ccfc59-c5dd-4b6b-8103-d8c9edbb05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6852029-6d2b-4c75-93a9-4e576541db9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eb56b06-e6d2-4d61-8ce0-b1e5f8eb451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5a39e76-c8ca-49da-a92f-8cc878895429}" ma:internalName="TaxCatchAll" ma:showField="CatchAllData" ma:web="deb56b06-e6d2-4d61-8ce0-b1e5f8eb45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eb56b06-e6d2-4d61-8ce0-b1e5f8eb451e" xsi:nil="true"/>
    <lcf76f155ced4ddcb4097134ff3c332f xmlns="21ccfc59-c5dd-4b6b-8103-d8c9edbb056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D46EC3-E29E-4F5B-8267-0BA099D2CEA3}">
  <ds:schemaRefs>
    <ds:schemaRef ds:uri="http://schemas.microsoft.com/sharepoint/v3/contenttype/forms"/>
  </ds:schemaRefs>
</ds:datastoreItem>
</file>

<file path=customXml/itemProps2.xml><?xml version="1.0" encoding="utf-8"?>
<ds:datastoreItem xmlns:ds="http://schemas.openxmlformats.org/officeDocument/2006/customXml" ds:itemID="{1B067824-B841-4A62-9B54-C04A0C0313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ccfc59-c5dd-4b6b-8103-d8c9edbb0565"/>
    <ds:schemaRef ds:uri="deb56b06-e6d2-4d61-8ce0-b1e5f8eb45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3F5564-9AE5-406D-9F6E-76ED1A0C2610}">
  <ds:schemaRefs>
    <ds:schemaRef ds:uri="http://www.w3.org/XML/1998/namespace"/>
    <ds:schemaRef ds:uri="http://purl.org/dc/terms/"/>
    <ds:schemaRef ds:uri="http://schemas.microsoft.com/office/2006/metadata/properties"/>
    <ds:schemaRef ds:uri="http://schemas.microsoft.com/office/2006/documentManagement/types"/>
    <ds:schemaRef ds:uri="http://purl.org/dc/dcmitype/"/>
    <ds:schemaRef ds:uri="http://purl.org/dc/elements/1.1/"/>
    <ds:schemaRef ds:uri="deb56b06-e6d2-4d61-8ce0-b1e5f8eb451e"/>
    <ds:schemaRef ds:uri="http://schemas.microsoft.com/office/infopath/2007/PartnerControls"/>
    <ds:schemaRef ds:uri="http://schemas.openxmlformats.org/package/2006/metadata/core-properties"/>
    <ds:schemaRef ds:uri="21ccfc59-c5dd-4b6b-8103-d8c9edbb0565"/>
  </ds:schemaRefs>
</ds:datastoreItem>
</file>

<file path=docProps/app.xml><?xml version="1.0" encoding="utf-8"?>
<Properties xmlns="http://schemas.openxmlformats.org/officeDocument/2006/extended-properties" xmlns:vt="http://schemas.openxmlformats.org/officeDocument/2006/docPropsVTypes">
  <Template>Pushpin</Template>
  <TotalTime>13552</TotalTime>
  <Words>1489</Words>
  <Application>Microsoft Office PowerPoint</Application>
  <PresentationFormat>On-screen Show (4:3)</PresentationFormat>
  <Paragraphs>172</Paragraphs>
  <Slides>20</Slides>
  <Notes>11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20</vt:i4>
      </vt:variant>
    </vt:vector>
  </HeadingPairs>
  <TitlesOfParts>
    <vt:vector size="35" baseType="lpstr">
      <vt:lpstr>Aptos</vt:lpstr>
      <vt:lpstr>Arial</vt:lpstr>
      <vt:lpstr>Brush Script MT</vt:lpstr>
      <vt:lpstr>Calibri</vt:lpstr>
      <vt:lpstr>Century Gothic</vt:lpstr>
      <vt:lpstr>Comic Sans MS</vt:lpstr>
      <vt:lpstr>Constantia</vt:lpstr>
      <vt:lpstr>Franklin Gothic Book</vt:lpstr>
      <vt:lpstr>Rage Italic</vt:lpstr>
      <vt:lpstr>Sassoon Infant Std</vt:lpstr>
      <vt:lpstr>SassoonPrimary</vt:lpstr>
      <vt:lpstr>Symbol</vt:lpstr>
      <vt:lpstr>Tahoma</vt:lpstr>
      <vt:lpstr>Times New Roman</vt:lpstr>
      <vt:lpstr>Pushpin</vt:lpstr>
      <vt:lpstr>Transition Information Meeting</vt:lpstr>
      <vt:lpstr>Staff Team</vt:lpstr>
      <vt:lpstr>Communication</vt:lpstr>
      <vt:lpstr>PowerPoint Presentation</vt:lpstr>
      <vt:lpstr>PowerPoint Presentation</vt:lpstr>
      <vt:lpstr>Class Timetable</vt:lpstr>
      <vt:lpstr>PowerPoint Presentation</vt:lpstr>
      <vt:lpstr>Books To Read Before You Leave Year 4</vt:lpstr>
      <vt:lpstr>PowerPoint Presentation</vt:lpstr>
      <vt:lpstr>PowerPoint Presentation</vt:lpstr>
      <vt:lpstr>PowerPoint Presentation</vt:lpstr>
      <vt:lpstr>Uniform</vt:lpstr>
      <vt:lpstr>Uniform</vt:lpstr>
      <vt:lpstr>Curriculum Overview</vt:lpstr>
      <vt:lpstr>    Educational Visits  Mr Egypt workshop Black Country Museum Botanical Gardens</vt:lpstr>
      <vt:lpstr>Clubs</vt:lpstr>
      <vt:lpstr>Dates for the Diary</vt:lpstr>
      <vt:lpstr>Assessments</vt:lpstr>
      <vt:lpstr>Additional Information</vt:lpstr>
      <vt:lpstr>Questions?</vt:lpstr>
    </vt:vector>
  </TitlesOfParts>
  <Company>Warwickshire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Induction Meeting</dc:title>
  <dc:creator>Authorised User</dc:creator>
  <cp:lastModifiedBy>M Del Rio Anton BSP</cp:lastModifiedBy>
  <cp:revision>137</cp:revision>
  <cp:lastPrinted>2018-06-15T10:50:45Z</cp:lastPrinted>
  <dcterms:created xsi:type="dcterms:W3CDTF">2012-05-23T12:25:13Z</dcterms:created>
  <dcterms:modified xsi:type="dcterms:W3CDTF">2025-11-12T16:24:34Z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0x010100788C45BB73192D438D321840F7FB1AF5</vt:lpwstr>
  </property>
  <property fmtid="{D5CDD505-2E9C-101B-9397-08002B2CF9AE}" pid="3" name="MediaServiceImageTags">
    <vt:lpwstr/>
  </property>
</Properties>
</file>